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10287000" cx="18288000"/>
  <p:notesSz cx="6858000" cy="9144000"/>
  <p:embeddedFontLst>
    <p:embeddedFont>
      <p:font typeface="Arimo"/>
      <p:regular r:id="rId21"/>
      <p:bold r:id="rId22"/>
      <p:italic r:id="rId23"/>
      <p:boldItalic r:id="rId24"/>
    </p:embeddedFont>
    <p:embeddedFont>
      <p:font typeface="Nunito"/>
      <p:regular r:id="rId25"/>
      <p:bold r:id="rId26"/>
      <p:italic r:id="rId27"/>
      <p:boldItalic r:id="rId28"/>
    </p:embeddedFont>
    <p:embeddedFont>
      <p:font typeface="Open Sans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3" roundtripDataSignature="AMtx7mjc9iOD7rtpt4SFuzJPX2T7utyW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716EE9-27AE-4AFC-AEEE-2704D67ED5F3}">
  <a:tblStyle styleId="{49716EE9-27AE-4AFC-AEEE-2704D67ED5F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6">
              <a:alpha val="40000"/>
            </a:schemeClr>
          </a:solidFill>
        </a:fill>
      </a:tcStyle>
    </a:band1H>
    <a:band2H>
      <a:tcTxStyle/>
    </a:band2H>
    <a:band1V>
      <a:tcTxStyle/>
      <a:tcStyle>
        <a:tcBdr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TxStyle/>
    </a:band2V>
    <a:lastCol>
      <a:tcTxStyle b="on" i="off"/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lastCol>
    <a:firstCol>
      <a:tcTxStyle b="on" i="off"/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firstCol>
    <a:lastRow>
      <a:tcTxStyle b="on" i="off"/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6"/>
          </a:solidFill>
        </a:fill>
      </a:tcStyle>
    </a:firstRow>
    <a:neCell>
      <a:tcTxStyle/>
    </a:neCell>
    <a:nwCell>
      <a:tcTxStyle/>
    </a:nwCell>
  </a:tblStyle>
  <a:tblStyle styleId="{93DEEA5A-799D-478D-AC8F-38184CFBB515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6E6E6"/>
          </a:solidFill>
        </a:fill>
      </a:tcStyle>
    </a:band1H>
    <a:band2H>
      <a:tcTxStyle/>
    </a:band2H>
    <a:band1V>
      <a:tcTxStyle/>
      <a:tcStyle>
        <a:fill>
          <a:solidFill>
            <a:srgbClr val="E6E6E6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  <a:tblStyle styleId="{A038002B-C395-43CF-9D2B-097A69110220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6E6E6"/>
          </a:solidFill>
        </a:fill>
      </a:tcStyle>
    </a:band1H>
    <a:band2H>
      <a:tcTxStyle/>
    </a:band2H>
    <a:band1V>
      <a:tcTxStyle/>
      <a:tcStyle>
        <a:fill>
          <a:solidFill>
            <a:srgbClr val="E6E6E6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Calibri"/>
          <a:ea typeface="Calibri"/>
          <a:cs typeface="Calibri"/>
        </a:font>
        <a:schemeClr val="dk1"/>
      </a:tcTxStyle>
    </a:seCell>
    <a:swCell>
      <a:tcTxStyle b="on" i="off">
        <a:font>
          <a:latin typeface="Calibri"/>
          <a:ea typeface="Calibri"/>
          <a:cs typeface="Calibri"/>
        </a:font>
        <a:schemeClr val="dk1"/>
      </a:tcTx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Arimo-bold.fntdata"/><Relationship Id="rId21" Type="http://schemas.openxmlformats.org/officeDocument/2006/relationships/font" Target="fonts/Arimo-regular.fntdata"/><Relationship Id="rId24" Type="http://schemas.openxmlformats.org/officeDocument/2006/relationships/font" Target="fonts/Arimo-boldItalic.fntdata"/><Relationship Id="rId23" Type="http://schemas.openxmlformats.org/officeDocument/2006/relationships/font" Target="fonts/Arim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Ligh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Light-italic.fntdata"/><Relationship Id="rId30" Type="http://schemas.openxmlformats.org/officeDocument/2006/relationships/font" Target="fonts/OpenSansLight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OpenSansLight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jp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jpg"/><Relationship Id="rId4" Type="http://schemas.openxmlformats.org/officeDocument/2006/relationships/image" Target="../media/image3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jp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jpg"/><Relationship Id="rId4" Type="http://schemas.openxmlformats.org/officeDocument/2006/relationships/image" Target="../media/image24.jpg"/><Relationship Id="rId5" Type="http://schemas.openxmlformats.org/officeDocument/2006/relationships/image" Target="../media/image2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4.jpg"/><Relationship Id="rId5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9.jp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Relationship Id="rId4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2.jp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6455080" y="3172723"/>
            <a:ext cx="11832924" cy="7114277"/>
          </a:xfrm>
          <a:custGeom>
            <a:rect b="b" l="l" r="r" t="t"/>
            <a:pathLst>
              <a:path extrusionOk="0" h="1785177" w="2969221">
                <a:moveTo>
                  <a:pt x="0" y="0"/>
                </a:moveTo>
                <a:lnTo>
                  <a:pt x="2969221" y="0"/>
                </a:lnTo>
                <a:lnTo>
                  <a:pt x="2969221" y="1785177"/>
                </a:lnTo>
                <a:lnTo>
                  <a:pt x="0" y="1785177"/>
                </a:lnTo>
                <a:close/>
              </a:path>
            </a:pathLst>
          </a:custGeom>
          <a:solidFill>
            <a:srgbClr val="F8F7F7">
              <a:alpha val="94901"/>
            </a:srgbClr>
          </a:solid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6131700" y="0"/>
            <a:ext cx="2156297" cy="3172723"/>
          </a:xfrm>
          <a:custGeom>
            <a:rect b="b" l="l" r="r" t="t"/>
            <a:pathLst>
              <a:path extrusionOk="0" h="1047158" w="711687">
                <a:moveTo>
                  <a:pt x="0" y="0"/>
                </a:moveTo>
                <a:lnTo>
                  <a:pt x="711687" y="0"/>
                </a:lnTo>
                <a:lnTo>
                  <a:pt x="711687" y="1047158"/>
                </a:lnTo>
                <a:lnTo>
                  <a:pt x="0" y="1047158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cxnSp>
        <p:nvCxnSpPr>
          <p:cNvPr id="87" name="Google Shape;87;p1"/>
          <p:cNvCxnSpPr/>
          <p:nvPr/>
        </p:nvCxnSpPr>
        <p:spPr>
          <a:xfrm>
            <a:off x="6455080" y="9055919"/>
            <a:ext cx="1183292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" name="Google Shape;88;p1"/>
          <p:cNvCxnSpPr/>
          <p:nvPr/>
        </p:nvCxnSpPr>
        <p:spPr>
          <a:xfrm rot="-5400000">
            <a:off x="2767462" y="6729861"/>
            <a:ext cx="7114277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9" name="Google Shape;8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62955" y="4249405"/>
            <a:ext cx="1693785" cy="178818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7374774" y="4238945"/>
            <a:ext cx="6700954" cy="2059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9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Predicting Future Loan Defaulters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7374774" y="7529965"/>
            <a:ext cx="2810198" cy="405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Prepared by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14726602" y="7927382"/>
            <a:ext cx="2810198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June 2021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7374774" y="7967387"/>
            <a:ext cx="4996766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Jayarethanam Pillai</a:t>
            </a:r>
            <a:endParaRPr/>
          </a:p>
        </p:txBody>
      </p:sp>
      <p:sp>
        <p:nvSpPr>
          <p:cNvPr id="94" name="Google Shape;94;p1"/>
          <p:cNvSpPr txBox="1"/>
          <p:nvPr/>
        </p:nvSpPr>
        <p:spPr>
          <a:xfrm>
            <a:off x="10471869" y="9410977"/>
            <a:ext cx="3799342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infojayapillai@gmail.com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0"/>
          <p:cNvSpPr/>
          <p:nvPr/>
        </p:nvSpPr>
        <p:spPr>
          <a:xfrm>
            <a:off x="0" y="0"/>
            <a:ext cx="18011776" cy="4905374"/>
          </a:xfrm>
          <a:custGeom>
            <a:rect b="b" l="l" r="r" t="t"/>
            <a:pathLst>
              <a:path extrusionOk="0" h="1659349" w="6092872">
                <a:moveTo>
                  <a:pt x="0" y="0"/>
                </a:moveTo>
                <a:lnTo>
                  <a:pt x="6092872" y="0"/>
                </a:lnTo>
                <a:lnTo>
                  <a:pt x="6092872" y="1659349"/>
                </a:lnTo>
                <a:lnTo>
                  <a:pt x="0" y="1659349"/>
                </a:lnTo>
                <a:close/>
              </a:path>
            </a:pathLst>
          </a:custGeom>
          <a:solidFill>
            <a:srgbClr val="F8F7F7"/>
          </a:solidFill>
          <a:ln>
            <a:noFill/>
          </a:ln>
        </p:spPr>
      </p:sp>
      <p:sp>
        <p:nvSpPr>
          <p:cNvPr id="241" name="Google Shape;241;p10"/>
          <p:cNvSpPr/>
          <p:nvPr/>
        </p:nvSpPr>
        <p:spPr>
          <a:xfrm>
            <a:off x="10622971" y="1028700"/>
            <a:ext cx="7665029" cy="3167063"/>
          </a:xfrm>
          <a:custGeom>
            <a:rect b="b" l="l" r="r" t="t"/>
            <a:pathLst>
              <a:path extrusionOk="0" h="1071328" w="2592862">
                <a:moveTo>
                  <a:pt x="0" y="0"/>
                </a:moveTo>
                <a:lnTo>
                  <a:pt x="2592862" y="0"/>
                </a:lnTo>
                <a:lnTo>
                  <a:pt x="2592862" y="1071328"/>
                </a:lnTo>
                <a:lnTo>
                  <a:pt x="0" y="1071328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cxnSp>
        <p:nvCxnSpPr>
          <p:cNvPr id="242" name="Google Shape;242;p10"/>
          <p:cNvCxnSpPr/>
          <p:nvPr/>
        </p:nvCxnSpPr>
        <p:spPr>
          <a:xfrm rot="-5400000">
            <a:off x="8970383" y="2593182"/>
            <a:ext cx="3167063" cy="0"/>
          </a:xfrm>
          <a:prstGeom prst="straightConnector1">
            <a:avLst/>
          </a:prstGeom>
          <a:noFill/>
          <a:ln cap="flat" cmpd="sng" w="1524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3" name="Google Shape;243;p10"/>
          <p:cNvPicPr preferRelativeResize="0"/>
          <p:nvPr/>
        </p:nvPicPr>
        <p:blipFill rotWithShape="1">
          <a:blip r:embed="rId3">
            <a:alphaModFix amt="43000"/>
          </a:blip>
          <a:srcRect b="0" l="0" r="0" t="0"/>
          <a:stretch/>
        </p:blipFill>
        <p:spPr>
          <a:xfrm>
            <a:off x="10622972" y="1028701"/>
            <a:ext cx="7618926" cy="31480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4" name="Google Shape;244;p10"/>
          <p:cNvCxnSpPr/>
          <p:nvPr/>
        </p:nvCxnSpPr>
        <p:spPr>
          <a:xfrm>
            <a:off x="0" y="4186238"/>
            <a:ext cx="18011775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" name="Google Shape;245;p10"/>
          <p:cNvCxnSpPr/>
          <p:nvPr/>
        </p:nvCxnSpPr>
        <p:spPr>
          <a:xfrm rot="5400000">
            <a:off x="8713255" y="7465362"/>
            <a:ext cx="3931659" cy="0"/>
          </a:xfrm>
          <a:prstGeom prst="straightConnector1">
            <a:avLst/>
          </a:prstGeom>
          <a:noFill/>
          <a:ln cap="rnd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6" name="Google Shape;246;p10"/>
          <p:cNvCxnSpPr/>
          <p:nvPr/>
        </p:nvCxnSpPr>
        <p:spPr>
          <a:xfrm>
            <a:off x="0" y="1019175"/>
            <a:ext cx="18011775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7" name="Google Shape;247;p10"/>
          <p:cNvCxnSpPr/>
          <p:nvPr/>
        </p:nvCxnSpPr>
        <p:spPr>
          <a:xfrm rot="-5400000">
            <a:off x="13144495" y="5143500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8" name="Google Shape;248;p10"/>
          <p:cNvSpPr txBox="1"/>
          <p:nvPr/>
        </p:nvSpPr>
        <p:spPr>
          <a:xfrm>
            <a:off x="599545" y="2088159"/>
            <a:ext cx="9100082" cy="7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27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Tuning CatBoost Cutoff Threshold </a:t>
            </a:r>
            <a:endParaRPr/>
          </a:p>
        </p:txBody>
      </p:sp>
      <p:sp>
        <p:nvSpPr>
          <p:cNvPr id="249" name="Google Shape;249;p10"/>
          <p:cNvSpPr txBox="1"/>
          <p:nvPr/>
        </p:nvSpPr>
        <p:spPr>
          <a:xfrm>
            <a:off x="599545" y="3131262"/>
            <a:ext cx="8121391" cy="3746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Capturing Dollar Cost of Model</a:t>
            </a:r>
            <a:r>
              <a:rPr lang="en-US" sz="2153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Misclassifications</a:t>
            </a:r>
            <a:endParaRPr/>
          </a:p>
        </p:txBody>
      </p:sp>
      <p:sp>
        <p:nvSpPr>
          <p:cNvPr id="250" name="Google Shape;250;p10"/>
          <p:cNvSpPr txBox="1"/>
          <p:nvPr/>
        </p:nvSpPr>
        <p:spPr>
          <a:xfrm>
            <a:off x="10972802" y="5642645"/>
            <a:ext cx="6589657" cy="8590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u="non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Why does a high cutoff threshold make sense in this classification setting? </a:t>
            </a:r>
            <a:endParaRPr/>
          </a:p>
        </p:txBody>
      </p:sp>
      <p:sp>
        <p:nvSpPr>
          <p:cNvPr id="251" name="Google Shape;251;p10"/>
          <p:cNvSpPr txBox="1"/>
          <p:nvPr/>
        </p:nvSpPr>
        <p:spPr>
          <a:xfrm>
            <a:off x="10942320" y="6632257"/>
            <a:ext cx="6589659" cy="17600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38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Principal loss of defaulted loans (=0) that were predicted as good (=1) should be expected to outweigh the lost interest income of non- defaulted loans (=1) that were predicted as bad (=0) in the aggregate </a:t>
            </a:r>
            <a:endParaRPr/>
          </a:p>
        </p:txBody>
      </p:sp>
      <p:pic>
        <p:nvPicPr>
          <p:cNvPr descr="page14image10426048" id="252" name="Google Shape;25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8482" y="5108866"/>
            <a:ext cx="10242002" cy="446982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0"/>
          <p:cNvSpPr txBox="1"/>
          <p:nvPr/>
        </p:nvSpPr>
        <p:spPr>
          <a:xfrm>
            <a:off x="4876800" y="9709219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strike="noStrike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rPr>
              <a:t>Cutoff value of </a:t>
            </a:r>
            <a:r>
              <a:rPr b="1" i="0" lang="en-US" sz="2000" u="none" strike="noStrike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rPr>
              <a:t>0.7374 </a:t>
            </a:r>
            <a:r>
              <a:rPr b="0" i="0" lang="en-US" sz="2000" u="none" strike="noStrike">
                <a:solidFill>
                  <a:srgbClr val="262626"/>
                </a:solidFill>
                <a:latin typeface="Arimo"/>
                <a:ea typeface="Arimo"/>
                <a:cs typeface="Arimo"/>
                <a:sym typeface="Arimo"/>
              </a:rPr>
              <a:t>minimized dollar misclassification loss</a:t>
            </a:r>
            <a:endParaRPr sz="18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10"/>
          <p:cNvSpPr/>
          <p:nvPr/>
        </p:nvSpPr>
        <p:spPr>
          <a:xfrm>
            <a:off x="7315200" y="8672277"/>
            <a:ext cx="380998" cy="88841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8B44"/>
          </a:solidFill>
          <a:ln cap="flat" cmpd="sng" w="25400">
            <a:solidFill>
              <a:srgbClr val="CC8B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1"/>
          <p:cNvSpPr/>
          <p:nvPr/>
        </p:nvSpPr>
        <p:spPr>
          <a:xfrm>
            <a:off x="0" y="0"/>
            <a:ext cx="7628851" cy="10287000"/>
          </a:xfrm>
          <a:custGeom>
            <a:rect b="b" l="l" r="r" t="t"/>
            <a:pathLst>
              <a:path extrusionOk="0" h="2091163" w="1550809">
                <a:moveTo>
                  <a:pt x="0" y="0"/>
                </a:moveTo>
                <a:lnTo>
                  <a:pt x="1550809" y="0"/>
                </a:lnTo>
                <a:lnTo>
                  <a:pt x="1550809" y="2091163"/>
                </a:lnTo>
                <a:lnTo>
                  <a:pt x="0" y="2091163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pic>
        <p:nvPicPr>
          <p:cNvPr id="260" name="Google Shape;260;p11"/>
          <p:cNvPicPr preferRelativeResize="0"/>
          <p:nvPr/>
        </p:nvPicPr>
        <p:blipFill rotWithShape="1">
          <a:blip r:embed="rId3">
            <a:alphaModFix amt="47000"/>
          </a:blip>
          <a:srcRect b="0" l="0" r="0" t="0"/>
          <a:stretch/>
        </p:blipFill>
        <p:spPr>
          <a:xfrm>
            <a:off x="0" y="0"/>
            <a:ext cx="7628851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1" name="Google Shape;261;p11"/>
          <p:cNvCxnSpPr/>
          <p:nvPr/>
        </p:nvCxnSpPr>
        <p:spPr>
          <a:xfrm rot="-5400000">
            <a:off x="-4991100" y="5143500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2" name="Google Shape;262;p11"/>
          <p:cNvSpPr txBox="1"/>
          <p:nvPr/>
        </p:nvSpPr>
        <p:spPr>
          <a:xfrm>
            <a:off x="718804" y="3407770"/>
            <a:ext cx="6191243" cy="2884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5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Capital Allocation Rule: </a:t>
            </a:r>
            <a:endParaRPr/>
          </a:p>
          <a:p>
            <a:pPr indent="0" lvl="0" marL="0" marR="0" rtl="0" algn="ctr">
              <a:lnSpc>
                <a:spcPct val="165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For 2018 loan set, leverage CatBoost predictions to allocate capital to loans predicted as ‘good’ and to deny investment for loans predicted as ‘bad’ </a:t>
            </a:r>
            <a:endParaRPr/>
          </a:p>
        </p:txBody>
      </p:sp>
      <p:pic>
        <p:nvPicPr>
          <p:cNvPr id="263" name="Google Shape;263;p11"/>
          <p:cNvPicPr preferRelativeResize="0"/>
          <p:nvPr/>
        </p:nvPicPr>
        <p:blipFill rotWithShape="1">
          <a:blip r:embed="rId4">
            <a:alphaModFix amt="18000"/>
          </a:blip>
          <a:srcRect b="0" l="0" r="0" t="0"/>
          <a:stretch/>
        </p:blipFill>
        <p:spPr>
          <a:xfrm>
            <a:off x="7628851" y="0"/>
            <a:ext cx="10659149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11"/>
          <p:cNvSpPr txBox="1"/>
          <p:nvPr/>
        </p:nvSpPr>
        <p:spPr>
          <a:xfrm>
            <a:off x="8210923" y="7585050"/>
            <a:ext cx="9696000" cy="1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Two-sample t-test of our model portfolio against the baseline portfolio further shows these results are statistically signifi</a:t>
            </a:r>
            <a:r>
              <a:rPr lang="en-US" sz="2000">
                <a:solidFill>
                  <a:srgbClr val="222222"/>
                </a:solidFill>
                <a:latin typeface="Arimo"/>
                <a:ea typeface="Arimo"/>
                <a:cs typeface="Arimo"/>
                <a:sym typeface="Arimo"/>
              </a:rPr>
              <a:t>cant to the 1% level, and that our model produces 1.51% and 0.96% of alpha for 36-month and 60-month loans respectively versus the baseline model portfolio </a:t>
            </a:r>
            <a:endParaRPr/>
          </a:p>
        </p:txBody>
      </p:sp>
      <p:sp>
        <p:nvSpPr>
          <p:cNvPr id="265" name="Google Shape;265;p11"/>
          <p:cNvSpPr txBox="1"/>
          <p:nvPr/>
        </p:nvSpPr>
        <p:spPr>
          <a:xfrm>
            <a:off x="8210936" y="507998"/>
            <a:ext cx="8677626" cy="17340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99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Portfolio Optimization Results </a:t>
            </a:r>
            <a:endParaRPr/>
          </a:p>
        </p:txBody>
      </p:sp>
      <p:cxnSp>
        <p:nvCxnSpPr>
          <p:cNvPr id="266" name="Google Shape;266;p11"/>
          <p:cNvCxnSpPr/>
          <p:nvPr/>
        </p:nvCxnSpPr>
        <p:spPr>
          <a:xfrm>
            <a:off x="8210936" y="7380882"/>
            <a:ext cx="10077064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7" name="Google Shape;267;p11"/>
          <p:cNvCxnSpPr/>
          <p:nvPr/>
        </p:nvCxnSpPr>
        <p:spPr>
          <a:xfrm>
            <a:off x="8210936" y="2586016"/>
            <a:ext cx="10077064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8" name="Google Shape;268;p11"/>
          <p:cNvSpPr txBox="1"/>
          <p:nvPr/>
        </p:nvSpPr>
        <p:spPr>
          <a:xfrm>
            <a:off x="8490973" y="9220200"/>
            <a:ext cx="9288600" cy="7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*Lending Club IRR inclusive of actual loan recoveries post-default</a:t>
            </a:r>
            <a:endParaRPr/>
          </a:p>
          <a:p>
            <a:pPr indent="0" lvl="0" marL="0" marR="0" rtl="0" algn="just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**‘Baseline’ model predicting all loans as ‘good’ loans indiscriminately </a:t>
            </a:r>
            <a:endParaRPr/>
          </a:p>
        </p:txBody>
      </p:sp>
      <p:graphicFrame>
        <p:nvGraphicFramePr>
          <p:cNvPr id="269" name="Google Shape;269;p11"/>
          <p:cNvGraphicFramePr/>
          <p:nvPr/>
        </p:nvGraphicFramePr>
        <p:xfrm>
          <a:off x="8210936" y="30384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{A038002B-C395-43CF-9D2B-097A69110220}</a:tableStyleId>
              </a:tblPr>
              <a:tblGrid>
                <a:gridCol w="2552050"/>
                <a:gridCol w="2161425"/>
                <a:gridCol w="1388875"/>
                <a:gridCol w="2178800"/>
                <a:gridCol w="1414925"/>
              </a:tblGrid>
              <a:tr h="9897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C0791B"/>
                          </a:solidFill>
                        </a:rPr>
                        <a:t>Portfolio Description   </a:t>
                      </a:r>
                      <a:endParaRPr sz="1800" u="none" cap="none" strike="noStrike"/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C0791B"/>
                          </a:solidFill>
                        </a:rPr>
                        <a:t>36months loans IRR</a:t>
                      </a:r>
                      <a:endParaRPr sz="1800" u="none" cap="none" strike="noStrike"/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C0791B"/>
                          </a:solidFill>
                        </a:rPr>
                        <a:t> Δ vs. Catboost</a:t>
                      </a:r>
                      <a:endParaRPr sz="1800" u="none" cap="none" strike="noStrike"/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C0791B"/>
                          </a:solidFill>
                        </a:rPr>
                        <a:t>60months loans IRR</a:t>
                      </a:r>
                      <a:endParaRPr sz="1800" u="none" cap="none" strike="noStrike"/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C0791B"/>
                          </a:solidFill>
                        </a:rPr>
                        <a:t> Δ vs. Catboost </a:t>
                      </a:r>
                      <a:endParaRPr sz="1800" u="none" cap="none" strike="noStrike"/>
                    </a:p>
                  </a:txBody>
                  <a:tcPr marT="6350" marB="45725" marR="6350" marL="6350" anchor="ctr"/>
                </a:tc>
              </a:tr>
              <a:tr h="9897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Catboost Portfolio 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7.40%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0.00%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10.63%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0.00%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9897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Lending Club Historical IRR*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6.30%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-1.10%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8.11%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-2.52%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9897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Baseline Model** 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5.89%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-1.51%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9.67%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-0.96%</a:t>
                      </a:r>
                      <a:endParaRPr sz="18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</a:tbl>
          </a:graphicData>
        </a:graphic>
      </p:graphicFrame>
      <p:sp>
        <p:nvSpPr>
          <p:cNvPr id="270" name="Google Shape;270;p11"/>
          <p:cNvSpPr/>
          <p:nvPr/>
        </p:nvSpPr>
        <p:spPr>
          <a:xfrm>
            <a:off x="1025525" y="2540000"/>
            <a:ext cx="18288001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2"/>
          <p:cNvSpPr/>
          <p:nvPr/>
        </p:nvSpPr>
        <p:spPr>
          <a:xfrm>
            <a:off x="17038284" y="0"/>
            <a:ext cx="1249715" cy="10287000"/>
          </a:xfrm>
          <a:custGeom>
            <a:rect b="b" l="l" r="r" t="t"/>
            <a:pathLst>
              <a:path extrusionOk="0" h="3479800" w="422743">
                <a:moveTo>
                  <a:pt x="0" y="0"/>
                </a:moveTo>
                <a:lnTo>
                  <a:pt x="422743" y="0"/>
                </a:lnTo>
                <a:lnTo>
                  <a:pt x="422743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sp>
        <p:nvSpPr>
          <p:cNvPr id="276" name="Google Shape;276;p12"/>
          <p:cNvSpPr/>
          <p:nvPr/>
        </p:nvSpPr>
        <p:spPr>
          <a:xfrm>
            <a:off x="10876611" y="0"/>
            <a:ext cx="6191390" cy="10287000"/>
          </a:xfrm>
          <a:custGeom>
            <a:rect b="b" l="l" r="r" t="t"/>
            <a:pathLst>
              <a:path extrusionOk="0" h="3479800" w="2094371">
                <a:moveTo>
                  <a:pt x="0" y="0"/>
                </a:moveTo>
                <a:lnTo>
                  <a:pt x="2094371" y="0"/>
                </a:lnTo>
                <a:lnTo>
                  <a:pt x="2094371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cxnSp>
        <p:nvCxnSpPr>
          <p:cNvPr id="277" name="Google Shape;277;p12"/>
          <p:cNvCxnSpPr/>
          <p:nvPr/>
        </p:nvCxnSpPr>
        <p:spPr>
          <a:xfrm rot="5399999">
            <a:off x="1817163" y="5897478"/>
            <a:ext cx="7234247" cy="1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8" name="Google Shape;278;p12"/>
          <p:cNvCxnSpPr/>
          <p:nvPr/>
        </p:nvCxnSpPr>
        <p:spPr>
          <a:xfrm>
            <a:off x="1035540" y="6006048"/>
            <a:ext cx="8850524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9" name="Google Shape;279;p12"/>
          <p:cNvCxnSpPr/>
          <p:nvPr/>
        </p:nvCxnSpPr>
        <p:spPr>
          <a:xfrm rot="-5400000">
            <a:off x="-4991100" y="5142963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0" name="Google Shape;280;p12"/>
          <p:cNvSpPr txBox="1"/>
          <p:nvPr/>
        </p:nvSpPr>
        <p:spPr>
          <a:xfrm>
            <a:off x="11559850" y="831456"/>
            <a:ext cx="4824912" cy="1042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/>
          </a:p>
        </p:txBody>
      </p:sp>
      <p:sp>
        <p:nvSpPr>
          <p:cNvPr id="281" name="Google Shape;281;p12"/>
          <p:cNvSpPr txBox="1"/>
          <p:nvPr/>
        </p:nvSpPr>
        <p:spPr>
          <a:xfrm>
            <a:off x="11345355" y="2511837"/>
            <a:ext cx="5253900" cy="67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655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rgbClr val="F8F7F7"/>
              </a:buClr>
              <a:buSzPts val="2300"/>
              <a:buFont typeface="Noto Sans Symbols"/>
              <a:buChar char="✔"/>
            </a:pPr>
            <a:r>
              <a:rPr lang="en-US" sz="23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Objective of the project was to utilize machine learning models trained on 2012-2017 data to accurately predict loan defaults in the 2018 loan pool</a:t>
            </a:r>
            <a:endParaRPr sz="1300"/>
          </a:p>
          <a:p>
            <a:pPr indent="-19050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sz="2300">
              <a:solidFill>
                <a:srgbClr val="F8F7F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rgbClr val="F8F7F7"/>
              </a:buClr>
              <a:buSzPts val="2300"/>
              <a:buFont typeface="Noto Sans Symbols"/>
              <a:buChar char="✔"/>
            </a:pPr>
            <a:r>
              <a:rPr lang="en-US" sz="23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On one hand, the analysis offered valuable insights on returns on the 2018 loan data for investors in The Lending Club Platform</a:t>
            </a:r>
            <a:endParaRPr sz="1300"/>
          </a:p>
          <a:p>
            <a:pPr indent="-19050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sz="2300">
              <a:solidFill>
                <a:srgbClr val="F8F7F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rgbClr val="F8F7F7"/>
              </a:buClr>
              <a:buSzPts val="2300"/>
              <a:buFont typeface="Noto Sans Symbols"/>
              <a:buChar char="✔"/>
            </a:pPr>
            <a:r>
              <a:rPr lang="en-US" sz="23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And the other, the CatBoost Classifier model is the best performer among all the other models(undertaken) with the given data set and design</a:t>
            </a:r>
            <a:endParaRPr sz="1300"/>
          </a:p>
          <a:p>
            <a:pPr indent="-190500" lvl="0" marL="3429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t/>
            </a:r>
            <a:endParaRPr sz="2300">
              <a:solidFill>
                <a:srgbClr val="F8F7F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800100" marR="0" rtl="0" algn="l">
              <a:lnSpc>
                <a:spcPct val="113291"/>
              </a:lnSpc>
              <a:spcBef>
                <a:spcPts val="0"/>
              </a:spcBef>
              <a:spcAft>
                <a:spcPts val="0"/>
              </a:spcAft>
              <a:buClr>
                <a:srgbClr val="F8F7F7"/>
              </a:buClr>
              <a:buSzPts val="2300"/>
              <a:buFont typeface="Noto Sans Symbols"/>
              <a:buChar char="❖"/>
            </a:pPr>
            <a:r>
              <a:rPr b="0" i="0" lang="en-US" sz="2300" u="none" cap="none" strike="noStrike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It minimized the loan defaulters and increased investor returns</a:t>
            </a:r>
            <a:endParaRPr sz="1300"/>
          </a:p>
        </p:txBody>
      </p:sp>
      <p:sp>
        <p:nvSpPr>
          <p:cNvPr id="282" name="Google Shape;282;p12"/>
          <p:cNvSpPr txBox="1"/>
          <p:nvPr/>
        </p:nvSpPr>
        <p:spPr>
          <a:xfrm>
            <a:off x="1120745" y="3039977"/>
            <a:ext cx="3968518" cy="2500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strike="noStrike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The project adds more value to the business of fintech industry where we could increase the investor’s ROI applying machine learning models and assuring a good return to attract more investors to invest in similar types of loans </a:t>
            </a:r>
            <a:endParaRPr sz="24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2"/>
          <p:cNvSpPr txBox="1"/>
          <p:nvPr/>
        </p:nvSpPr>
        <p:spPr>
          <a:xfrm>
            <a:off x="5997277" y="3537008"/>
            <a:ext cx="3904027" cy="10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strike="noStrike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Project scope can be enhanced with more realistic industry specific future directions </a:t>
            </a:r>
            <a:endParaRPr sz="24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2"/>
          <p:cNvSpPr txBox="1"/>
          <p:nvPr/>
        </p:nvSpPr>
        <p:spPr>
          <a:xfrm>
            <a:off x="1102651" y="7360080"/>
            <a:ext cx="3904027" cy="1774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strike="noStrike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Adjusting probability thresholds depending on different loan grades/terms will align with industry standard approach to better predict risky loans</a:t>
            </a:r>
            <a:endParaRPr sz="24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2"/>
          <p:cNvSpPr txBox="1"/>
          <p:nvPr/>
        </p:nvSpPr>
        <p:spPr>
          <a:xfrm>
            <a:off x="5982037" y="7479282"/>
            <a:ext cx="3904027" cy="1423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strike="noStrike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Accordingly, we can define the cost of risks or internal rate of return more realistically for a financial domain</a:t>
            </a:r>
            <a:endParaRPr sz="24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2"/>
          <p:cNvSpPr txBox="1"/>
          <p:nvPr/>
        </p:nvSpPr>
        <p:spPr>
          <a:xfrm rot="5400000">
            <a:off x="14417850" y="4933354"/>
            <a:ext cx="6538211" cy="4192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jayarethanampillai.com</a:t>
            </a:r>
            <a:endParaRPr/>
          </a:p>
        </p:txBody>
      </p:sp>
      <p:sp>
        <p:nvSpPr>
          <p:cNvPr id="287" name="Google Shape;287;p12"/>
          <p:cNvSpPr txBox="1"/>
          <p:nvPr/>
        </p:nvSpPr>
        <p:spPr>
          <a:xfrm>
            <a:off x="2053122" y="735172"/>
            <a:ext cx="7264442" cy="10424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5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99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/>
          </a:p>
        </p:txBody>
      </p:sp>
      <p:sp>
        <p:nvSpPr>
          <p:cNvPr id="288" name="Google Shape;288;p12"/>
          <p:cNvSpPr txBox="1"/>
          <p:nvPr/>
        </p:nvSpPr>
        <p:spPr>
          <a:xfrm>
            <a:off x="2821187" y="2352687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289" name="Google Shape;289;p12"/>
          <p:cNvSpPr txBox="1"/>
          <p:nvPr/>
        </p:nvSpPr>
        <p:spPr>
          <a:xfrm>
            <a:off x="7657517" y="6550894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290" name="Google Shape;290;p12"/>
          <p:cNvSpPr txBox="1"/>
          <p:nvPr/>
        </p:nvSpPr>
        <p:spPr>
          <a:xfrm>
            <a:off x="7649346" y="2352687"/>
            <a:ext cx="701072" cy="555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291" name="Google Shape;291;p12"/>
          <p:cNvSpPr txBox="1"/>
          <p:nvPr/>
        </p:nvSpPr>
        <p:spPr>
          <a:xfrm>
            <a:off x="2754468" y="6513471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DEDED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3"/>
          <p:cNvSpPr/>
          <p:nvPr/>
        </p:nvSpPr>
        <p:spPr>
          <a:xfrm>
            <a:off x="0" y="5067464"/>
            <a:ext cx="15111027" cy="3589649"/>
          </a:xfrm>
          <a:custGeom>
            <a:rect b="b" l="l" r="r" t="t"/>
            <a:pathLst>
              <a:path extrusionOk="0" h="1214276" w="5137408">
                <a:moveTo>
                  <a:pt x="0" y="0"/>
                </a:moveTo>
                <a:lnTo>
                  <a:pt x="5137408" y="0"/>
                </a:lnTo>
                <a:lnTo>
                  <a:pt x="5137408" y="1214276"/>
                </a:lnTo>
                <a:lnTo>
                  <a:pt x="0" y="1214276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grpSp>
        <p:nvGrpSpPr>
          <p:cNvPr id="297" name="Google Shape;297;p13"/>
          <p:cNvGrpSpPr/>
          <p:nvPr/>
        </p:nvGrpSpPr>
        <p:grpSpPr>
          <a:xfrm>
            <a:off x="1028700" y="1273727"/>
            <a:ext cx="4442296" cy="8787693"/>
            <a:chOff x="0" y="0"/>
            <a:chExt cx="2620010" cy="5182870"/>
          </a:xfrm>
        </p:grpSpPr>
        <p:sp>
          <p:nvSpPr>
            <p:cNvPr id="298" name="Google Shape;298;p13"/>
            <p:cNvSpPr/>
            <p:nvPr/>
          </p:nvSpPr>
          <p:spPr>
            <a:xfrm>
              <a:off x="53340" y="25400"/>
              <a:ext cx="2513330" cy="5132070"/>
            </a:xfrm>
            <a:custGeom>
              <a:rect b="b" l="l" r="r" t="t"/>
              <a:pathLst>
                <a:path extrusionOk="0"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3"/>
            <p:cNvSpPr/>
            <p:nvPr/>
          </p:nvSpPr>
          <p:spPr>
            <a:xfrm>
              <a:off x="185420" y="156210"/>
              <a:ext cx="2251710" cy="4876800"/>
            </a:xfrm>
            <a:custGeom>
              <a:rect b="b" l="l" r="r" t="t"/>
              <a:pathLst>
                <a:path extrusionOk="0"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3"/>
            <p:cNvSpPr/>
            <p:nvPr/>
          </p:nvSpPr>
          <p:spPr>
            <a:xfrm>
              <a:off x="1121410" y="198120"/>
              <a:ext cx="347980" cy="43180"/>
            </a:xfrm>
            <a:custGeom>
              <a:rect b="b" l="l" r="r" t="t"/>
              <a:pathLst>
                <a:path extrusionOk="0"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3"/>
            <p:cNvSpPr/>
            <p:nvPr/>
          </p:nvSpPr>
          <p:spPr>
            <a:xfrm>
              <a:off x="1578312" y="187909"/>
              <a:ext cx="66636" cy="63602"/>
            </a:xfrm>
            <a:custGeom>
              <a:rect b="b" l="l" r="r" t="t"/>
              <a:pathLst>
                <a:path extrusionOk="0"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3"/>
            <p:cNvSpPr/>
            <p:nvPr/>
          </p:nvSpPr>
          <p:spPr>
            <a:xfrm>
              <a:off x="0" y="685800"/>
              <a:ext cx="27940" cy="213360"/>
            </a:xfrm>
            <a:custGeom>
              <a:rect b="b" l="l" r="r" t="t"/>
              <a:pathLst>
                <a:path extrusionOk="0"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3"/>
            <p:cNvSpPr/>
            <p:nvPr/>
          </p:nvSpPr>
          <p:spPr>
            <a:xfrm>
              <a:off x="0" y="1057910"/>
              <a:ext cx="27940" cy="384810"/>
            </a:xfrm>
            <a:custGeom>
              <a:rect b="b" l="l" r="r" t="t"/>
              <a:pathLst>
                <a:path extrusionOk="0"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3"/>
            <p:cNvSpPr/>
            <p:nvPr/>
          </p:nvSpPr>
          <p:spPr>
            <a:xfrm>
              <a:off x="0" y="1526540"/>
              <a:ext cx="27940" cy="386080"/>
            </a:xfrm>
            <a:custGeom>
              <a:rect b="b" l="l" r="r" t="t"/>
              <a:pathLst>
                <a:path extrusionOk="0"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3"/>
            <p:cNvSpPr/>
            <p:nvPr/>
          </p:nvSpPr>
          <p:spPr>
            <a:xfrm>
              <a:off x="2592070" y="1184910"/>
              <a:ext cx="27940" cy="618490"/>
            </a:xfrm>
            <a:custGeom>
              <a:rect b="b" l="l" r="r" t="t"/>
              <a:pathLst>
                <a:path extrusionOk="0"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3"/>
            <p:cNvSpPr/>
            <p:nvPr/>
          </p:nvSpPr>
          <p:spPr>
            <a:xfrm>
              <a:off x="27940" y="0"/>
              <a:ext cx="2564130" cy="5182870"/>
            </a:xfrm>
            <a:custGeom>
              <a:rect b="b" l="l" r="r" t="t"/>
              <a:pathLst>
                <a:path extrusionOk="0"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13"/>
          <p:cNvSpPr/>
          <p:nvPr/>
        </p:nvSpPr>
        <p:spPr>
          <a:xfrm>
            <a:off x="1596023" y="3485274"/>
            <a:ext cx="3307650" cy="3547422"/>
          </a:xfrm>
          <a:custGeom>
            <a:rect b="b" l="l" r="r" t="t"/>
            <a:pathLst>
              <a:path extrusionOk="0" h="1199992" w="1118884">
                <a:moveTo>
                  <a:pt x="0" y="0"/>
                </a:moveTo>
                <a:lnTo>
                  <a:pt x="1118884" y="0"/>
                </a:lnTo>
                <a:lnTo>
                  <a:pt x="1118884" y="1199992"/>
                </a:lnTo>
                <a:lnTo>
                  <a:pt x="0" y="1199992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cxnSp>
        <p:nvCxnSpPr>
          <p:cNvPr id="308" name="Google Shape;308;p13"/>
          <p:cNvCxnSpPr/>
          <p:nvPr/>
        </p:nvCxnSpPr>
        <p:spPr>
          <a:xfrm rot="-5400000">
            <a:off x="13359269" y="6862288"/>
            <a:ext cx="3589649" cy="0"/>
          </a:xfrm>
          <a:prstGeom prst="straightConnector1">
            <a:avLst/>
          </a:prstGeom>
          <a:noFill/>
          <a:ln cap="flat" cmpd="sng" w="1524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9" name="Google Shape;30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32454" y="3841590"/>
            <a:ext cx="2834789" cy="2834789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13"/>
          <p:cNvSpPr txBox="1"/>
          <p:nvPr/>
        </p:nvSpPr>
        <p:spPr>
          <a:xfrm>
            <a:off x="9653439" y="5988949"/>
            <a:ext cx="3311987" cy="34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www.jayarethanampillai.com</a:t>
            </a:r>
            <a:endParaRPr/>
          </a:p>
        </p:txBody>
      </p:sp>
      <p:sp>
        <p:nvSpPr>
          <p:cNvPr id="311" name="Google Shape;311;p13"/>
          <p:cNvSpPr txBox="1"/>
          <p:nvPr/>
        </p:nvSpPr>
        <p:spPr>
          <a:xfrm>
            <a:off x="9653439" y="6616862"/>
            <a:ext cx="3311987" cy="34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infojayapillai@gmail.com</a:t>
            </a:r>
            <a:endParaRPr/>
          </a:p>
        </p:txBody>
      </p:sp>
      <p:sp>
        <p:nvSpPr>
          <p:cNvPr id="312" name="Google Shape;312;p13"/>
          <p:cNvSpPr txBox="1"/>
          <p:nvPr/>
        </p:nvSpPr>
        <p:spPr>
          <a:xfrm>
            <a:off x="9653439" y="7173666"/>
            <a:ext cx="3311987" cy="34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@jayarethanampillai</a:t>
            </a:r>
            <a:endParaRPr/>
          </a:p>
        </p:txBody>
      </p:sp>
      <p:sp>
        <p:nvSpPr>
          <p:cNvPr id="313" name="Google Shape;313;p13"/>
          <p:cNvSpPr txBox="1"/>
          <p:nvPr/>
        </p:nvSpPr>
        <p:spPr>
          <a:xfrm>
            <a:off x="6379756" y="5951484"/>
            <a:ext cx="3081329" cy="405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Website</a:t>
            </a:r>
            <a:endParaRPr/>
          </a:p>
        </p:txBody>
      </p:sp>
      <p:sp>
        <p:nvSpPr>
          <p:cNvPr id="314" name="Google Shape;314;p13"/>
          <p:cNvSpPr txBox="1"/>
          <p:nvPr/>
        </p:nvSpPr>
        <p:spPr>
          <a:xfrm>
            <a:off x="6379756" y="6579238"/>
            <a:ext cx="3081329" cy="4060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2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Email Address</a:t>
            </a:r>
            <a:endParaRPr/>
          </a:p>
        </p:txBody>
      </p:sp>
      <p:sp>
        <p:nvSpPr>
          <p:cNvPr id="315" name="Google Shape;315;p13"/>
          <p:cNvSpPr txBox="1"/>
          <p:nvPr/>
        </p:nvSpPr>
        <p:spPr>
          <a:xfrm>
            <a:off x="6379756" y="7136201"/>
            <a:ext cx="3081329" cy="405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Social Media Handle</a:t>
            </a:r>
            <a:endParaRPr/>
          </a:p>
        </p:txBody>
      </p:sp>
      <p:sp>
        <p:nvSpPr>
          <p:cNvPr id="316" name="Google Shape;316;p13"/>
          <p:cNvSpPr txBox="1"/>
          <p:nvPr/>
        </p:nvSpPr>
        <p:spPr>
          <a:xfrm>
            <a:off x="6168089" y="4071683"/>
            <a:ext cx="9764671" cy="4733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4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Check out my website for more projects</a:t>
            </a:r>
            <a:endParaRPr/>
          </a:p>
        </p:txBody>
      </p:sp>
      <p:sp>
        <p:nvSpPr>
          <p:cNvPr id="317" name="Google Shape;317;p13"/>
          <p:cNvSpPr txBox="1"/>
          <p:nvPr/>
        </p:nvSpPr>
        <p:spPr>
          <a:xfrm>
            <a:off x="9653439" y="7752512"/>
            <a:ext cx="4580731" cy="340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https://www.linkedin.com/in/drjayapillai/</a:t>
            </a:r>
            <a:endParaRPr/>
          </a:p>
        </p:txBody>
      </p:sp>
      <p:sp>
        <p:nvSpPr>
          <p:cNvPr id="318" name="Google Shape;318;p13"/>
          <p:cNvSpPr txBox="1"/>
          <p:nvPr/>
        </p:nvSpPr>
        <p:spPr>
          <a:xfrm>
            <a:off x="6379756" y="7715047"/>
            <a:ext cx="3081329" cy="412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LinkedIn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1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12198" y="3799984"/>
            <a:ext cx="3075802" cy="648701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4"/>
          <p:cNvSpPr/>
          <p:nvPr/>
        </p:nvSpPr>
        <p:spPr>
          <a:xfrm>
            <a:off x="8597859" y="0"/>
            <a:ext cx="6614339" cy="10287000"/>
          </a:xfrm>
          <a:custGeom>
            <a:rect b="b" l="l" r="r" t="t"/>
            <a:pathLst>
              <a:path extrusionOk="0" h="3479800" w="2237443">
                <a:moveTo>
                  <a:pt x="0" y="0"/>
                </a:moveTo>
                <a:lnTo>
                  <a:pt x="2237443" y="0"/>
                </a:lnTo>
                <a:lnTo>
                  <a:pt x="2237443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000000">
              <a:alpha val="83921"/>
            </a:srgbClr>
          </a:solidFill>
          <a:ln>
            <a:noFill/>
          </a:ln>
        </p:spPr>
      </p:sp>
      <p:sp>
        <p:nvSpPr>
          <p:cNvPr id="326" name="Google Shape;326;p14"/>
          <p:cNvSpPr/>
          <p:nvPr/>
        </p:nvSpPr>
        <p:spPr>
          <a:xfrm>
            <a:off x="8597859" y="8642507"/>
            <a:ext cx="6614339" cy="1644493"/>
          </a:xfrm>
          <a:custGeom>
            <a:rect b="b" l="l" r="r" t="t"/>
            <a:pathLst>
              <a:path extrusionOk="0" h="556285" w="2237443">
                <a:moveTo>
                  <a:pt x="0" y="0"/>
                </a:moveTo>
                <a:lnTo>
                  <a:pt x="2237443" y="0"/>
                </a:lnTo>
                <a:lnTo>
                  <a:pt x="2237443" y="556285"/>
                </a:lnTo>
                <a:lnTo>
                  <a:pt x="0" y="556285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pic>
        <p:nvPicPr>
          <p:cNvPr id="327" name="Google Shape;327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12198" y="0"/>
            <a:ext cx="3075802" cy="39142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8" name="Google Shape;328;p14"/>
          <p:cNvCxnSpPr/>
          <p:nvPr/>
        </p:nvCxnSpPr>
        <p:spPr>
          <a:xfrm>
            <a:off x="15212198" y="3866168"/>
            <a:ext cx="3075802" cy="0"/>
          </a:xfrm>
          <a:prstGeom prst="straightConnector1">
            <a:avLst/>
          </a:prstGeom>
          <a:noFill/>
          <a:ln cap="flat" cmpd="sng" w="1143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9" name="Google Shape;329;p14"/>
          <p:cNvSpPr txBox="1"/>
          <p:nvPr/>
        </p:nvSpPr>
        <p:spPr>
          <a:xfrm>
            <a:off x="9404623" y="4177810"/>
            <a:ext cx="5000810" cy="1137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5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/>
          </a:p>
        </p:txBody>
      </p:sp>
      <p:sp>
        <p:nvSpPr>
          <p:cNvPr id="330" name="Google Shape;330;p14"/>
          <p:cNvSpPr txBox="1"/>
          <p:nvPr/>
        </p:nvSpPr>
        <p:spPr>
          <a:xfrm>
            <a:off x="9404623" y="9210675"/>
            <a:ext cx="5000810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infojayapillai@gmail.com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82070"/>
            <a:ext cx="14251082" cy="480493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1007473" y="546265"/>
            <a:ext cx="10225285" cy="1137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5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Presentation Agenda </a:t>
            </a:r>
            <a:endParaRPr/>
          </a:p>
        </p:txBody>
      </p:sp>
      <p:cxnSp>
        <p:nvCxnSpPr>
          <p:cNvPr id="101" name="Google Shape;101;p2"/>
          <p:cNvCxnSpPr/>
          <p:nvPr/>
        </p:nvCxnSpPr>
        <p:spPr>
          <a:xfrm>
            <a:off x="0" y="2284510"/>
            <a:ext cx="18288001" cy="0"/>
          </a:xfrm>
          <a:prstGeom prst="straightConnector1">
            <a:avLst/>
          </a:prstGeom>
          <a:noFill/>
          <a:ln cap="rnd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2"/>
          <p:cNvCxnSpPr/>
          <p:nvPr/>
        </p:nvCxnSpPr>
        <p:spPr>
          <a:xfrm>
            <a:off x="0" y="5472545"/>
            <a:ext cx="18288001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"/>
          <p:cNvSpPr txBox="1"/>
          <p:nvPr/>
        </p:nvSpPr>
        <p:spPr>
          <a:xfrm>
            <a:off x="14760380" y="8892540"/>
            <a:ext cx="2482318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June </a:t>
            </a:r>
            <a:r>
              <a:rPr b="0" i="0" lang="en-US" sz="20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2021</a:t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1232758" y="0"/>
            <a:ext cx="7055242" cy="461748"/>
          </a:xfrm>
          <a:custGeom>
            <a:rect b="b" l="l" r="r" t="t"/>
            <a:pathLst>
              <a:path extrusionOk="0" h="152400" w="2328585">
                <a:moveTo>
                  <a:pt x="0" y="0"/>
                </a:moveTo>
                <a:lnTo>
                  <a:pt x="2328585" y="0"/>
                </a:lnTo>
                <a:lnTo>
                  <a:pt x="2328585" y="152400"/>
                </a:lnTo>
                <a:lnTo>
                  <a:pt x="0" y="152400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sp>
        <p:nvSpPr>
          <p:cNvPr id="105" name="Google Shape;105;p2"/>
          <p:cNvSpPr txBox="1"/>
          <p:nvPr/>
        </p:nvSpPr>
        <p:spPr>
          <a:xfrm>
            <a:off x="1007473" y="3600545"/>
            <a:ext cx="2507131" cy="752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Why Predict Loan Defaults?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4471022" y="3600545"/>
            <a:ext cx="2983386" cy="752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Business Problem Statement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7955799" y="3600545"/>
            <a:ext cx="2853498" cy="752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Data Analysis &amp; Pipeline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11614062" y="3600545"/>
            <a:ext cx="2637019" cy="7524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Model Valuation &amp; Results</a:t>
            </a:r>
            <a:endParaRPr/>
          </a:p>
        </p:txBody>
      </p:sp>
      <p:sp>
        <p:nvSpPr>
          <p:cNvPr id="109" name="Google Shape;109;p2"/>
          <p:cNvSpPr txBox="1"/>
          <p:nvPr/>
        </p:nvSpPr>
        <p:spPr>
          <a:xfrm>
            <a:off x="14925352" y="3600545"/>
            <a:ext cx="2701963" cy="377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1007473" y="2907215"/>
            <a:ext cx="2507131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4471022" y="2907215"/>
            <a:ext cx="2983386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12" name="Google Shape;112;p2"/>
          <p:cNvSpPr txBox="1"/>
          <p:nvPr/>
        </p:nvSpPr>
        <p:spPr>
          <a:xfrm>
            <a:off x="7977026" y="2907215"/>
            <a:ext cx="2832271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113" name="Google Shape;113;p2"/>
          <p:cNvSpPr txBox="1"/>
          <p:nvPr/>
        </p:nvSpPr>
        <p:spPr>
          <a:xfrm>
            <a:off x="11614062" y="2907215"/>
            <a:ext cx="2637019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114" name="Google Shape;114;p2"/>
          <p:cNvSpPr txBox="1"/>
          <p:nvPr/>
        </p:nvSpPr>
        <p:spPr>
          <a:xfrm>
            <a:off x="14925352" y="2907215"/>
            <a:ext cx="2701963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3"/>
          <p:cNvSpPr/>
          <p:nvPr/>
        </p:nvSpPr>
        <p:spPr>
          <a:xfrm>
            <a:off x="2140711" y="0"/>
            <a:ext cx="8755882" cy="10287000"/>
          </a:xfrm>
          <a:custGeom>
            <a:rect b="b" l="l" r="r" t="t"/>
            <a:pathLst>
              <a:path extrusionOk="0" h="3395227" w="2481800">
                <a:moveTo>
                  <a:pt x="0" y="0"/>
                </a:moveTo>
                <a:lnTo>
                  <a:pt x="2481800" y="0"/>
                </a:lnTo>
                <a:lnTo>
                  <a:pt x="2481800" y="3395227"/>
                </a:lnTo>
                <a:lnTo>
                  <a:pt x="0" y="3395227"/>
                </a:lnTo>
                <a:close/>
              </a:path>
            </a:pathLst>
          </a:custGeom>
          <a:solidFill>
            <a:srgbClr val="82C9D2">
              <a:alpha val="66666"/>
            </a:srgbClr>
          </a:solidFill>
          <a:ln>
            <a:noFill/>
          </a:ln>
        </p:spPr>
      </p:sp>
      <p:sp>
        <p:nvSpPr>
          <p:cNvPr id="121" name="Google Shape;121;p3"/>
          <p:cNvSpPr txBox="1"/>
          <p:nvPr/>
        </p:nvSpPr>
        <p:spPr>
          <a:xfrm>
            <a:off x="2609427" y="4389843"/>
            <a:ext cx="7601373" cy="3631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59079" lvl="1" marL="518158" marR="0" rtl="0" algn="just">
              <a:lnSpc>
                <a:spcPct val="20004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Char char="•"/>
            </a:pPr>
            <a:r>
              <a:rPr b="0" i="0" lang="en-US" sz="2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Capital loss prevention &amp; profit maximization for private companies extending credit to loan applicants </a:t>
            </a:r>
            <a:endParaRPr/>
          </a:p>
          <a:p>
            <a:pPr indent="-259079" lvl="1" marL="518158" marR="0" rtl="0" algn="just">
              <a:lnSpc>
                <a:spcPct val="20004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Char char="•"/>
            </a:pPr>
            <a:r>
              <a:rPr b="0" i="0" lang="en-US" sz="2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Loss reserves and capital ratios forecasting for financial regulators </a:t>
            </a:r>
            <a:endParaRPr/>
          </a:p>
          <a:p>
            <a:pPr indent="-259079" lvl="1" marL="518158" marR="0" rtl="0" algn="just">
              <a:lnSpc>
                <a:spcPct val="20004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99"/>
              <a:buFont typeface="Arial"/>
              <a:buChar char="•"/>
            </a:pPr>
            <a:r>
              <a:rPr b="0" i="0" lang="en-US" sz="23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Financial discrimination safeguards through interpretable models for financial regulators </a:t>
            </a:r>
            <a:endParaRPr/>
          </a:p>
        </p:txBody>
      </p:sp>
      <p:sp>
        <p:nvSpPr>
          <p:cNvPr id="122" name="Google Shape;122;p3"/>
          <p:cNvSpPr txBox="1"/>
          <p:nvPr/>
        </p:nvSpPr>
        <p:spPr>
          <a:xfrm>
            <a:off x="2828382" y="3566838"/>
            <a:ext cx="5877706" cy="4733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Uses</a:t>
            </a:r>
            <a:endParaRPr/>
          </a:p>
        </p:txBody>
      </p:sp>
      <p:sp>
        <p:nvSpPr>
          <p:cNvPr id="123" name="Google Shape;123;p3"/>
          <p:cNvSpPr txBox="1"/>
          <p:nvPr/>
        </p:nvSpPr>
        <p:spPr>
          <a:xfrm>
            <a:off x="2828382" y="654208"/>
            <a:ext cx="6315618" cy="19792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Predict Loan Defaults?</a:t>
            </a:r>
            <a:endParaRPr/>
          </a:p>
        </p:txBody>
      </p:sp>
      <p:cxnSp>
        <p:nvCxnSpPr>
          <p:cNvPr id="124" name="Google Shape;124;p3"/>
          <p:cNvCxnSpPr/>
          <p:nvPr/>
        </p:nvCxnSpPr>
        <p:spPr>
          <a:xfrm rot="-5400000">
            <a:off x="-3162300" y="5143500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3"/>
          <p:cNvCxnSpPr/>
          <p:nvPr/>
        </p:nvCxnSpPr>
        <p:spPr>
          <a:xfrm flipH="1" rot="10800000">
            <a:off x="2828381" y="2983179"/>
            <a:ext cx="7601373" cy="45533"/>
          </a:xfrm>
          <a:prstGeom prst="straightConnector1">
            <a:avLst/>
          </a:prstGeom>
          <a:noFill/>
          <a:ln cap="flat" cmpd="sng" w="9525">
            <a:solidFill>
              <a:srgbClr val="F8F7F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0" name="Google Shape;130;p4"/>
          <p:cNvCxnSpPr/>
          <p:nvPr/>
        </p:nvCxnSpPr>
        <p:spPr>
          <a:xfrm rot="5400000">
            <a:off x="8883599" y="6289125"/>
            <a:ext cx="5928824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4"/>
          <p:cNvCxnSpPr/>
          <p:nvPr/>
        </p:nvCxnSpPr>
        <p:spPr>
          <a:xfrm>
            <a:off x="6551023" y="5986883"/>
            <a:ext cx="11005602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" name="Google Shape;13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320450" cy="7343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7343064"/>
            <a:ext cx="5320450" cy="2962658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4"/>
          <p:cNvSpPr txBox="1"/>
          <p:nvPr/>
        </p:nvSpPr>
        <p:spPr>
          <a:xfrm>
            <a:off x="6567758" y="1235533"/>
            <a:ext cx="10988867" cy="11341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Business Problem Statement</a:t>
            </a:r>
            <a:endParaRPr/>
          </a:p>
        </p:txBody>
      </p:sp>
      <p:sp>
        <p:nvSpPr>
          <p:cNvPr id="135" name="Google Shape;135;p4"/>
          <p:cNvSpPr txBox="1"/>
          <p:nvPr/>
        </p:nvSpPr>
        <p:spPr>
          <a:xfrm>
            <a:off x="7459828" y="3313841"/>
            <a:ext cx="3626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222222"/>
                </a:solidFill>
              </a:rPr>
              <a:t>Capital Loss Prevention</a:t>
            </a:r>
            <a:endParaRPr b="1"/>
          </a:p>
        </p:txBody>
      </p:sp>
      <p:sp>
        <p:nvSpPr>
          <p:cNvPr id="136" name="Google Shape;136;p4"/>
          <p:cNvSpPr txBox="1"/>
          <p:nvPr/>
        </p:nvSpPr>
        <p:spPr>
          <a:xfrm>
            <a:off x="13508834" y="3313841"/>
            <a:ext cx="3626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222222"/>
                </a:solidFill>
              </a:rPr>
              <a:t>Scope</a:t>
            </a:r>
            <a:endParaRPr b="1"/>
          </a:p>
        </p:txBody>
      </p:sp>
      <p:sp>
        <p:nvSpPr>
          <p:cNvPr id="137" name="Google Shape;137;p4"/>
          <p:cNvSpPr txBox="1"/>
          <p:nvPr/>
        </p:nvSpPr>
        <p:spPr>
          <a:xfrm>
            <a:off x="7450325" y="6743275"/>
            <a:ext cx="41475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222222"/>
                </a:solidFill>
              </a:rPr>
              <a:t>Machine Learning Models</a:t>
            </a:r>
            <a:endParaRPr b="1"/>
          </a:p>
        </p:txBody>
      </p:sp>
      <p:sp>
        <p:nvSpPr>
          <p:cNvPr id="138" name="Google Shape;138;p4"/>
          <p:cNvSpPr txBox="1"/>
          <p:nvPr/>
        </p:nvSpPr>
        <p:spPr>
          <a:xfrm>
            <a:off x="13508859" y="6705158"/>
            <a:ext cx="36267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222222"/>
                </a:solidFill>
              </a:rPr>
              <a:t>Financial Regulators</a:t>
            </a:r>
            <a:endParaRPr b="1"/>
          </a:p>
        </p:txBody>
      </p:sp>
      <p:sp>
        <p:nvSpPr>
          <p:cNvPr id="139" name="Google Shape;139;p4"/>
          <p:cNvSpPr txBox="1"/>
          <p:nvPr/>
        </p:nvSpPr>
        <p:spPr>
          <a:xfrm>
            <a:off x="7459828" y="3846862"/>
            <a:ext cx="36267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Produce machine learning models trained on 2012-2017 data to accurately predict loan defaults in the 2018 loan pool</a:t>
            </a:r>
            <a:endParaRPr/>
          </a:p>
        </p:txBody>
      </p:sp>
      <p:sp>
        <p:nvSpPr>
          <p:cNvPr id="140" name="Google Shape;140;p4"/>
          <p:cNvSpPr txBox="1"/>
          <p:nvPr/>
        </p:nvSpPr>
        <p:spPr>
          <a:xfrm>
            <a:off x="13508834" y="4188412"/>
            <a:ext cx="3626641" cy="1063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Utilize the Dataset (2007-2018), of The Lending Company, registered with the US SEC</a:t>
            </a:r>
            <a:endParaRPr/>
          </a:p>
        </p:txBody>
      </p:sp>
      <p:sp>
        <p:nvSpPr>
          <p:cNvPr id="141" name="Google Shape;141;p4"/>
          <p:cNvSpPr txBox="1"/>
          <p:nvPr/>
        </p:nvSpPr>
        <p:spPr>
          <a:xfrm>
            <a:off x="13508834" y="7257339"/>
            <a:ext cx="3626641" cy="1774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Forecast loss reserves and capital ratios and financial discrimination safeguards through interpretable models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7450325" y="7257354"/>
            <a:ext cx="41475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Optimize for the best investment opportunity set for an investor looking to maximize his or her returns on the 2018 loan set using Machine Learning Models.</a:t>
            </a: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6551023" y="3581606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/>
          </a:p>
        </p:txBody>
      </p:sp>
      <p:sp>
        <p:nvSpPr>
          <p:cNvPr id="144" name="Google Shape;144;p4"/>
          <p:cNvSpPr txBox="1"/>
          <p:nvPr/>
        </p:nvSpPr>
        <p:spPr>
          <a:xfrm>
            <a:off x="12609529" y="3581606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45" name="Google Shape;145;p4"/>
          <p:cNvSpPr txBox="1"/>
          <p:nvPr/>
        </p:nvSpPr>
        <p:spPr>
          <a:xfrm>
            <a:off x="6551023" y="6618810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146" name="Google Shape;146;p4"/>
          <p:cNvSpPr txBox="1"/>
          <p:nvPr/>
        </p:nvSpPr>
        <p:spPr>
          <a:xfrm>
            <a:off x="12609529" y="6618810"/>
            <a:ext cx="701072" cy="5505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cxnSp>
        <p:nvCxnSpPr>
          <p:cNvPr id="147" name="Google Shape;147;p4"/>
          <p:cNvCxnSpPr/>
          <p:nvPr/>
        </p:nvCxnSpPr>
        <p:spPr>
          <a:xfrm>
            <a:off x="5320450" y="10172700"/>
            <a:ext cx="12967549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" name="Google Shape;152;p5"/>
          <p:cNvCxnSpPr/>
          <p:nvPr/>
        </p:nvCxnSpPr>
        <p:spPr>
          <a:xfrm>
            <a:off x="177025" y="9300905"/>
            <a:ext cx="9144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3" name="Google Shape;153;p5"/>
          <p:cNvCxnSpPr/>
          <p:nvPr/>
        </p:nvCxnSpPr>
        <p:spPr>
          <a:xfrm rot="-5400000">
            <a:off x="-5067300" y="5143500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5"/>
          <p:cNvSpPr txBox="1"/>
          <p:nvPr/>
        </p:nvSpPr>
        <p:spPr>
          <a:xfrm>
            <a:off x="695385" y="1357045"/>
            <a:ext cx="7753229" cy="7905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0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What is The Lending Club?</a:t>
            </a:r>
            <a:endParaRPr/>
          </a:p>
        </p:txBody>
      </p:sp>
      <p:sp>
        <p:nvSpPr>
          <p:cNvPr id="155" name="Google Shape;155;p5"/>
          <p:cNvSpPr txBox="1"/>
          <p:nvPr/>
        </p:nvSpPr>
        <p:spPr>
          <a:xfrm>
            <a:off x="695385" y="3019576"/>
            <a:ext cx="3426822" cy="412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endParaRPr/>
          </a:p>
        </p:txBody>
      </p:sp>
      <p:sp>
        <p:nvSpPr>
          <p:cNvPr id="156" name="Google Shape;156;p5"/>
          <p:cNvSpPr txBox="1"/>
          <p:nvPr/>
        </p:nvSpPr>
        <p:spPr>
          <a:xfrm>
            <a:off x="695385" y="3898714"/>
            <a:ext cx="7490620" cy="4179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64454" lvl="1" marL="52891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•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Peer to peer (P2P) financing platform</a:t>
            </a:r>
            <a:endParaRPr/>
          </a:p>
          <a:p>
            <a:pPr indent="-264454" lvl="1" marL="52891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•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Launched in 2006</a:t>
            </a:r>
            <a:endParaRPr/>
          </a:p>
          <a:p>
            <a:pPr indent="-264454" lvl="1" marL="52891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•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Allows investors to fund loans based on applicant’s: 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FICO score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Employment status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Length of employment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Loan purpose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Loan grade</a:t>
            </a:r>
            <a:endParaRPr/>
          </a:p>
          <a:p>
            <a:pPr indent="-352607" lvl="2" marL="105782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49"/>
              <a:buFont typeface="Arial"/>
              <a:buChar char="⚬"/>
            </a:pPr>
            <a:r>
              <a:rPr b="0" i="0" lang="en-US" sz="2449" u="none" cap="none" strike="noStrike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Other self-reported information </a:t>
            </a:r>
            <a:endParaRPr/>
          </a:p>
          <a:p>
            <a:pPr indent="0" lvl="0" marL="0" marR="0" rtl="0" algn="l">
              <a:lnSpc>
                <a:spcPct val="1360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49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5"/>
          <p:cNvSpPr/>
          <p:nvPr/>
        </p:nvSpPr>
        <p:spPr>
          <a:xfrm>
            <a:off x="9144000" y="0"/>
            <a:ext cx="9144000" cy="10287000"/>
          </a:xfrm>
          <a:custGeom>
            <a:rect b="b" l="l" r="r" t="t"/>
            <a:pathLst>
              <a:path extrusionOk="0" h="2126544" w="1890262">
                <a:moveTo>
                  <a:pt x="0" y="0"/>
                </a:moveTo>
                <a:lnTo>
                  <a:pt x="1890262" y="0"/>
                </a:lnTo>
                <a:lnTo>
                  <a:pt x="1890262" y="2126544"/>
                </a:lnTo>
                <a:lnTo>
                  <a:pt x="0" y="21265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</p:sp>
      <p:pic>
        <p:nvPicPr>
          <p:cNvPr id="158" name="Google Shape;158;p5"/>
          <p:cNvPicPr preferRelativeResize="0"/>
          <p:nvPr/>
        </p:nvPicPr>
        <p:blipFill rotWithShape="1">
          <a:blip r:embed="rId3">
            <a:alphaModFix amt="32999"/>
          </a:blip>
          <a:srcRect b="0" l="0" r="0" t="0"/>
          <a:stretch/>
        </p:blipFill>
        <p:spPr>
          <a:xfrm>
            <a:off x="913638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9" name="Google Shape;159;p5"/>
          <p:cNvCxnSpPr/>
          <p:nvPr/>
        </p:nvCxnSpPr>
        <p:spPr>
          <a:xfrm>
            <a:off x="10395085" y="5162075"/>
            <a:ext cx="7645571" cy="0"/>
          </a:xfrm>
          <a:prstGeom prst="straightConnector1">
            <a:avLst/>
          </a:prstGeom>
          <a:noFill/>
          <a:ln cap="flat" cmpd="sng" w="9525">
            <a:solidFill>
              <a:srgbClr val="F8F7F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FICO Score - Frequently Asked Questions | Sallie Mae" id="160" name="Google Shape;16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06609" y="399847"/>
            <a:ext cx="8634047" cy="4532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rt&#10;&#10;Description automatically generated" id="161" name="Google Shape;161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21849" y="5416914"/>
            <a:ext cx="8618807" cy="4577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6"/>
          <p:cNvPicPr preferRelativeResize="0"/>
          <p:nvPr/>
        </p:nvPicPr>
        <p:blipFill rotWithShape="1">
          <a:blip r:embed="rId3">
            <a:alphaModFix/>
          </a:blip>
          <a:srcRect b="0" l="461" r="648" t="16037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6"/>
          <p:cNvSpPr/>
          <p:nvPr/>
        </p:nvSpPr>
        <p:spPr>
          <a:xfrm>
            <a:off x="10506075" y="4783667"/>
            <a:ext cx="7781925" cy="5503333"/>
          </a:xfrm>
          <a:custGeom>
            <a:rect b="b" l="l" r="r" t="t"/>
            <a:pathLst>
              <a:path extrusionOk="0" h="1861621" w="2632404">
                <a:moveTo>
                  <a:pt x="0" y="0"/>
                </a:moveTo>
                <a:lnTo>
                  <a:pt x="2632404" y="0"/>
                </a:lnTo>
                <a:lnTo>
                  <a:pt x="2632404" y="1861621"/>
                </a:lnTo>
                <a:lnTo>
                  <a:pt x="0" y="1861621"/>
                </a:lnTo>
                <a:close/>
              </a:path>
            </a:pathLst>
          </a:custGeom>
          <a:solidFill>
            <a:srgbClr val="F79F13">
              <a:alpha val="88235"/>
            </a:srgbClr>
          </a:solidFill>
          <a:ln cap="flat" cmpd="sng" w="95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id="168" name="Google Shape;168;p6"/>
          <p:cNvPicPr preferRelativeResize="0"/>
          <p:nvPr/>
        </p:nvPicPr>
        <p:blipFill rotWithShape="1">
          <a:blip r:embed="rId4">
            <a:alphaModFix/>
          </a:blip>
          <a:srcRect b="1359" l="18926" r="1267" t="2346"/>
          <a:stretch/>
        </p:blipFill>
        <p:spPr>
          <a:xfrm>
            <a:off x="10506075" y="0"/>
            <a:ext cx="5657850" cy="4783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6"/>
          <p:cNvPicPr preferRelativeResize="0"/>
          <p:nvPr/>
        </p:nvPicPr>
        <p:blipFill rotWithShape="1">
          <a:blip r:embed="rId5">
            <a:alphaModFix/>
          </a:blip>
          <a:srcRect b="0" l="35193" r="35194" t="0"/>
          <a:stretch/>
        </p:blipFill>
        <p:spPr>
          <a:xfrm>
            <a:off x="16163925" y="0"/>
            <a:ext cx="2124075" cy="47836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0" name="Google Shape;170;p6"/>
          <p:cNvCxnSpPr/>
          <p:nvPr/>
        </p:nvCxnSpPr>
        <p:spPr>
          <a:xfrm rot="-5400000">
            <a:off x="164024" y="1620179"/>
            <a:ext cx="2415152" cy="0"/>
          </a:xfrm>
          <a:prstGeom prst="straightConnector1">
            <a:avLst/>
          </a:prstGeom>
          <a:noFill/>
          <a:ln cap="flat" cmpd="sng" w="1143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" name="Google Shape;171;p6"/>
          <p:cNvSpPr txBox="1"/>
          <p:nvPr/>
        </p:nvSpPr>
        <p:spPr>
          <a:xfrm>
            <a:off x="11501249" y="5850890"/>
            <a:ext cx="5913498" cy="683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8F7F7"/>
                </a:solidFill>
                <a:latin typeface="Arimo"/>
                <a:ea typeface="Arimo"/>
                <a:cs typeface="Arimo"/>
                <a:sym typeface="Arimo"/>
              </a:rPr>
              <a:t>Class imbalance: Non-defaulted loans outnumber defaulted loans 6.7 : 1 </a:t>
            </a:r>
            <a:endParaRPr/>
          </a:p>
        </p:txBody>
      </p:sp>
      <p:sp>
        <p:nvSpPr>
          <p:cNvPr id="172" name="Google Shape;172;p6"/>
          <p:cNvSpPr txBox="1"/>
          <p:nvPr/>
        </p:nvSpPr>
        <p:spPr>
          <a:xfrm>
            <a:off x="11470769" y="7030034"/>
            <a:ext cx="5913498" cy="1010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8F7F7"/>
                </a:solidFill>
                <a:latin typeface="Arimo"/>
                <a:ea typeface="Arimo"/>
                <a:cs typeface="Arimo"/>
                <a:sym typeface="Arimo"/>
              </a:rPr>
              <a:t>Significant variable multicollinearity: Certain variables exhibit high multicollinearity which may introduce modeling issues for linear models </a:t>
            </a:r>
            <a:endParaRPr/>
          </a:p>
        </p:txBody>
      </p:sp>
      <p:sp>
        <p:nvSpPr>
          <p:cNvPr id="173" name="Google Shape;173;p6"/>
          <p:cNvSpPr txBox="1"/>
          <p:nvPr/>
        </p:nvSpPr>
        <p:spPr>
          <a:xfrm>
            <a:off x="11440289" y="8699712"/>
            <a:ext cx="5913498" cy="1010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F8F7F7"/>
                </a:solidFill>
                <a:latin typeface="Arimo"/>
                <a:ea typeface="Arimo"/>
                <a:cs typeface="Arimo"/>
                <a:sym typeface="Arimo"/>
              </a:rPr>
              <a:t>Outliers: Certain outliers may distort model coefficients and predictions and cause model to overfit </a:t>
            </a:r>
            <a:endParaRPr/>
          </a:p>
        </p:txBody>
      </p:sp>
      <p:sp>
        <p:nvSpPr>
          <p:cNvPr id="174" name="Google Shape;174;p6"/>
          <p:cNvSpPr txBox="1"/>
          <p:nvPr/>
        </p:nvSpPr>
        <p:spPr>
          <a:xfrm>
            <a:off x="1561770" y="733784"/>
            <a:ext cx="8137137" cy="20939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599" u="none" cap="none" strike="noStrike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Dataset Size and Completeness</a:t>
            </a:r>
            <a:endParaRPr/>
          </a:p>
        </p:txBody>
      </p:sp>
      <p:cxnSp>
        <p:nvCxnSpPr>
          <p:cNvPr id="175" name="Google Shape;175;p6"/>
          <p:cNvCxnSpPr/>
          <p:nvPr/>
        </p:nvCxnSpPr>
        <p:spPr>
          <a:xfrm>
            <a:off x="11440289" y="6787092"/>
            <a:ext cx="6847711" cy="0"/>
          </a:xfrm>
          <a:prstGeom prst="straightConnector1">
            <a:avLst/>
          </a:prstGeom>
          <a:noFill/>
          <a:ln cap="flat" cmpd="sng" w="9525">
            <a:solidFill>
              <a:srgbClr val="F8F7F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" name="Google Shape;176;p6"/>
          <p:cNvCxnSpPr/>
          <p:nvPr/>
        </p:nvCxnSpPr>
        <p:spPr>
          <a:xfrm>
            <a:off x="11440289" y="8284633"/>
            <a:ext cx="6847711" cy="0"/>
          </a:xfrm>
          <a:prstGeom prst="straightConnector1">
            <a:avLst/>
          </a:prstGeom>
          <a:noFill/>
          <a:ln cap="flat" cmpd="sng" w="9525">
            <a:solidFill>
              <a:srgbClr val="F8F7F7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177" name="Google Shape;177;p6"/>
          <p:cNvGraphicFramePr/>
          <p:nvPr/>
        </p:nvGraphicFramePr>
        <p:xfrm>
          <a:off x="10989009" y="1254713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CC8B44"/>
                </a:solidFill>
                <a:tableStyleId>{49716EE9-27AE-4AFC-AEEE-2704D67ED5F3}</a:tableStyleId>
              </a:tblPr>
              <a:tblGrid>
                <a:gridCol w="3411950"/>
                <a:gridCol w="3403175"/>
              </a:tblGrid>
              <a:tr h="356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Description </a:t>
                      </a:r>
                      <a:endParaRPr b="1"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Details</a:t>
                      </a:r>
                      <a:endParaRPr b="1"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1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Unique Observations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2.3Million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37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Number of Features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151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293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Feature Types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Numerical, qualitative, datetime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37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Dates spanned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2007 - 2018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3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Loan portfolio value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$34.01B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37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Missing values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731K (31.8%) 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78" name="Google Shape;178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1724" y="5217370"/>
            <a:ext cx="6496257" cy="4784967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grpSp>
        <p:nvGrpSpPr>
          <p:cNvPr id="179" name="Google Shape;179;p6"/>
          <p:cNvGrpSpPr/>
          <p:nvPr/>
        </p:nvGrpSpPr>
        <p:grpSpPr>
          <a:xfrm>
            <a:off x="5715000" y="2625341"/>
            <a:ext cx="4852036" cy="4547941"/>
            <a:chOff x="-534495" y="168456"/>
            <a:chExt cx="5645863" cy="5458693"/>
          </a:xfrm>
        </p:grpSpPr>
        <p:grpSp>
          <p:nvGrpSpPr>
            <p:cNvPr id="180" name="Google Shape;180;p6"/>
            <p:cNvGrpSpPr/>
            <p:nvPr/>
          </p:nvGrpSpPr>
          <p:grpSpPr>
            <a:xfrm>
              <a:off x="-534495" y="168456"/>
              <a:ext cx="5645863" cy="5458693"/>
              <a:chOff x="-261843" y="-156296"/>
              <a:chExt cx="2765843" cy="2674151"/>
            </a:xfrm>
          </p:grpSpPr>
          <p:sp>
            <p:nvSpPr>
              <p:cNvPr id="181" name="Google Shape;181;p6"/>
              <p:cNvSpPr/>
              <p:nvPr/>
            </p:nvSpPr>
            <p:spPr>
              <a:xfrm>
                <a:off x="-261843" y="-156296"/>
                <a:ext cx="2765843" cy="2674151"/>
              </a:xfrm>
              <a:custGeom>
                <a:rect b="b" l="l" r="r" t="t"/>
                <a:pathLst>
                  <a:path extrusionOk="0" h="2674151" w="2765843">
                    <a:moveTo>
                      <a:pt x="1408242" y="0"/>
                    </a:moveTo>
                    <a:lnTo>
                      <a:pt x="1408242" y="0"/>
                    </a:lnTo>
                    <a:cubicBezTo>
                      <a:pt x="2024767" y="0"/>
                      <a:pt x="2552239" y="442791"/>
                      <a:pt x="2659041" y="1049995"/>
                    </a:cubicBezTo>
                    <a:cubicBezTo>
                      <a:pt x="2765843" y="1657199"/>
                      <a:pt x="2421122" y="2253401"/>
                      <a:pt x="1841599" y="2463776"/>
                    </a:cubicBezTo>
                    <a:cubicBezTo>
                      <a:pt x="1262077" y="2674151"/>
                      <a:pt x="615172" y="2437923"/>
                      <a:pt x="307586" y="1903606"/>
                    </a:cubicBezTo>
                    <a:cubicBezTo>
                      <a:pt x="0" y="1369289"/>
                      <a:pt x="120592" y="691242"/>
                      <a:pt x="593546" y="295746"/>
                    </a:cubicBezTo>
                    <a:lnTo>
                      <a:pt x="1000894" y="782873"/>
                    </a:lnTo>
                    <a:cubicBezTo>
                      <a:pt x="764417" y="980621"/>
                      <a:pt x="704121" y="1319645"/>
                      <a:pt x="857914" y="1586803"/>
                    </a:cubicBezTo>
                    <a:cubicBezTo>
                      <a:pt x="1011707" y="1853961"/>
                      <a:pt x="1335160" y="1972075"/>
                      <a:pt x="1624921" y="1866888"/>
                    </a:cubicBezTo>
                    <a:cubicBezTo>
                      <a:pt x="1914682" y="1761701"/>
                      <a:pt x="2087042" y="1463600"/>
                      <a:pt x="2033641" y="1159998"/>
                    </a:cubicBezTo>
                    <a:cubicBezTo>
                      <a:pt x="1980240" y="856395"/>
                      <a:pt x="1716505" y="635000"/>
                      <a:pt x="1408242" y="635000"/>
                    </a:cubicBezTo>
                    <a:close/>
                  </a:path>
                </a:pathLst>
              </a:custGeom>
              <a:solidFill>
                <a:srgbClr val="82C9D2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295988" y="-156296"/>
                <a:ext cx="862306" cy="803841"/>
              </a:xfrm>
              <a:custGeom>
                <a:rect b="b" l="l" r="r" t="t"/>
                <a:pathLst>
                  <a:path extrusionOk="0" h="803841" w="862306">
                    <a:moveTo>
                      <a:pt x="0" y="337681"/>
                    </a:moveTo>
                    <a:cubicBezTo>
                      <a:pt x="234673" y="120615"/>
                      <a:pt x="542573" y="32"/>
                      <a:pt x="862243" y="0"/>
                    </a:cubicBezTo>
                    <a:lnTo>
                      <a:pt x="862307" y="635000"/>
                    </a:lnTo>
                    <a:cubicBezTo>
                      <a:pt x="702472" y="635016"/>
                      <a:pt x="548521" y="695308"/>
                      <a:pt x="431185" y="803841"/>
                    </a:cubicBezTo>
                    <a:close/>
                  </a:path>
                </a:pathLst>
              </a:custGeom>
              <a:solidFill>
                <a:srgbClr val="629EB6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3" name="Google Shape;183;p6"/>
            <p:cNvSpPr txBox="1"/>
            <p:nvPr/>
          </p:nvSpPr>
          <p:spPr>
            <a:xfrm>
              <a:off x="1904270" y="4258135"/>
              <a:ext cx="1657141" cy="581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58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8F7F7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Not Default</a:t>
              </a:r>
              <a:endParaRPr/>
            </a:p>
            <a:p>
              <a:pPr indent="0" lvl="0" marL="0" marR="0" rtl="0" algn="ctr">
                <a:lnSpc>
                  <a:spcPct val="1058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8F7F7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88.1%</a:t>
              </a:r>
              <a:endParaRPr/>
            </a:p>
          </p:txBody>
        </p:sp>
        <p:sp>
          <p:nvSpPr>
            <p:cNvPr id="184" name="Google Shape;184;p6"/>
            <p:cNvSpPr txBox="1"/>
            <p:nvPr/>
          </p:nvSpPr>
          <p:spPr>
            <a:xfrm>
              <a:off x="1214914" y="707871"/>
              <a:ext cx="985160" cy="581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58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8F7F7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Default</a:t>
              </a:r>
              <a:endParaRPr/>
            </a:p>
            <a:p>
              <a:pPr indent="0" lvl="0" marL="0" marR="0" rtl="0" algn="ctr">
                <a:lnSpc>
                  <a:spcPct val="1058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8F7F7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11.9%</a:t>
              </a:r>
              <a:endParaRPr/>
            </a:p>
          </p:txBody>
        </p:sp>
      </p:grpSp>
      <p:sp>
        <p:nvSpPr>
          <p:cNvPr id="185" name="Google Shape;185;p6"/>
          <p:cNvSpPr txBox="1"/>
          <p:nvPr/>
        </p:nvSpPr>
        <p:spPr>
          <a:xfrm>
            <a:off x="11080290" y="5062960"/>
            <a:ext cx="6262096" cy="412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Key Considerations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/>
          <p:nvPr/>
        </p:nvSpPr>
        <p:spPr>
          <a:xfrm>
            <a:off x="11084787" y="0"/>
            <a:ext cx="3601607" cy="3209176"/>
          </a:xfrm>
          <a:custGeom>
            <a:rect b="b" l="l" r="r" t="t"/>
            <a:pathLst>
              <a:path extrusionOk="0" h="1085573" w="1218321">
                <a:moveTo>
                  <a:pt x="0" y="0"/>
                </a:moveTo>
                <a:lnTo>
                  <a:pt x="1218321" y="0"/>
                </a:lnTo>
                <a:lnTo>
                  <a:pt x="1218321" y="1085573"/>
                </a:lnTo>
                <a:lnTo>
                  <a:pt x="0" y="1085573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sp>
        <p:nvSpPr>
          <p:cNvPr id="191" name="Google Shape;191;p7"/>
          <p:cNvSpPr/>
          <p:nvPr/>
        </p:nvSpPr>
        <p:spPr>
          <a:xfrm>
            <a:off x="14686394" y="7244290"/>
            <a:ext cx="3601607" cy="3042710"/>
          </a:xfrm>
          <a:custGeom>
            <a:rect b="b" l="l" r="r" t="t"/>
            <a:pathLst>
              <a:path extrusionOk="0" h="1029262" w="1218321">
                <a:moveTo>
                  <a:pt x="0" y="0"/>
                </a:moveTo>
                <a:lnTo>
                  <a:pt x="1218321" y="0"/>
                </a:lnTo>
                <a:lnTo>
                  <a:pt x="1218321" y="1029262"/>
                </a:lnTo>
                <a:lnTo>
                  <a:pt x="0" y="1029262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cxnSp>
        <p:nvCxnSpPr>
          <p:cNvPr id="192" name="Google Shape;192;p7"/>
          <p:cNvCxnSpPr/>
          <p:nvPr/>
        </p:nvCxnSpPr>
        <p:spPr>
          <a:xfrm>
            <a:off x="14703644" y="7211480"/>
            <a:ext cx="3601607" cy="0"/>
          </a:xfrm>
          <a:prstGeom prst="straightConnector1">
            <a:avLst/>
          </a:prstGeom>
          <a:noFill/>
          <a:ln cap="flat" cmpd="sng" w="1143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3" name="Google Shape;193;p7"/>
          <p:cNvCxnSpPr/>
          <p:nvPr/>
        </p:nvCxnSpPr>
        <p:spPr>
          <a:xfrm>
            <a:off x="11084786" y="3281238"/>
            <a:ext cx="3601607" cy="0"/>
          </a:xfrm>
          <a:prstGeom prst="straightConnector1">
            <a:avLst/>
          </a:prstGeom>
          <a:noFill/>
          <a:ln cap="flat" cmpd="sng" w="1143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4" name="Google Shape;194;p7"/>
          <p:cNvCxnSpPr/>
          <p:nvPr/>
        </p:nvCxnSpPr>
        <p:spPr>
          <a:xfrm rot="-5400000">
            <a:off x="-4991100" y="5143500"/>
            <a:ext cx="10287000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7"/>
          <p:cNvCxnSpPr/>
          <p:nvPr/>
        </p:nvCxnSpPr>
        <p:spPr>
          <a:xfrm>
            <a:off x="866571" y="2594689"/>
            <a:ext cx="9240618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6" name="Google Shape;196;p7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11084787" y="3323476"/>
            <a:ext cx="3601607" cy="696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86394" y="0"/>
            <a:ext cx="3636110" cy="7129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7"/>
          <p:cNvSpPr txBox="1"/>
          <p:nvPr/>
        </p:nvSpPr>
        <p:spPr>
          <a:xfrm>
            <a:off x="866571" y="753110"/>
            <a:ext cx="8277429" cy="17087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Machine Learning Modeling </a:t>
            </a:r>
            <a:endParaRPr/>
          </a:p>
        </p:txBody>
      </p:sp>
      <p:sp>
        <p:nvSpPr>
          <p:cNvPr id="199" name="Google Shape;199;p7"/>
          <p:cNvSpPr txBox="1"/>
          <p:nvPr/>
        </p:nvSpPr>
        <p:spPr>
          <a:xfrm>
            <a:off x="11352571" y="910312"/>
            <a:ext cx="2913275" cy="14508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Impact of false negatives to measure impact of lost interest income </a:t>
            </a:r>
            <a:endParaRPr/>
          </a:p>
        </p:txBody>
      </p:sp>
      <p:sp>
        <p:nvSpPr>
          <p:cNvPr id="200" name="Google Shape;200;p7"/>
          <p:cNvSpPr txBox="1"/>
          <p:nvPr/>
        </p:nvSpPr>
        <p:spPr>
          <a:xfrm>
            <a:off x="15047811" y="7881580"/>
            <a:ext cx="2913275" cy="1501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Impact of false positives to measure impact of loan principal loss </a:t>
            </a:r>
            <a:endParaRPr/>
          </a:p>
        </p:txBody>
      </p:sp>
      <p:sp>
        <p:nvSpPr>
          <p:cNvPr id="201" name="Google Shape;201;p7"/>
          <p:cNvSpPr txBox="1"/>
          <p:nvPr/>
        </p:nvSpPr>
        <p:spPr>
          <a:xfrm>
            <a:off x="842456" y="3302942"/>
            <a:ext cx="5109322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D58C3C"/>
                </a:solidFill>
                <a:latin typeface="Arial"/>
                <a:ea typeface="Arial"/>
                <a:cs typeface="Arial"/>
                <a:sym typeface="Arial"/>
              </a:rPr>
              <a:t>Models Tested</a:t>
            </a:r>
            <a:endParaRPr/>
          </a:p>
        </p:txBody>
      </p:sp>
      <p:grpSp>
        <p:nvGrpSpPr>
          <p:cNvPr id="202" name="Google Shape;202;p7"/>
          <p:cNvGrpSpPr/>
          <p:nvPr/>
        </p:nvGrpSpPr>
        <p:grpSpPr>
          <a:xfrm>
            <a:off x="5005285" y="8360817"/>
            <a:ext cx="5877706" cy="809655"/>
            <a:chOff x="4962788" y="3209176"/>
            <a:chExt cx="5877706" cy="809655"/>
          </a:xfrm>
        </p:grpSpPr>
        <p:sp>
          <p:nvSpPr>
            <p:cNvPr id="203" name="Google Shape;203;p7"/>
            <p:cNvSpPr txBox="1"/>
            <p:nvPr/>
          </p:nvSpPr>
          <p:spPr>
            <a:xfrm>
              <a:off x="4962788" y="3678471"/>
              <a:ext cx="5877706" cy="340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3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222222"/>
                  </a:solidFill>
                  <a:latin typeface="Arial"/>
                  <a:ea typeface="Arial"/>
                  <a:cs typeface="Arial"/>
                  <a:sym typeface="Arial"/>
                </a:rPr>
                <a:t>ROC_AUC Score takes into account</a:t>
              </a:r>
              <a:endParaRPr/>
            </a:p>
          </p:txBody>
        </p:sp>
        <p:sp>
          <p:nvSpPr>
            <p:cNvPr id="204" name="Google Shape;204;p7"/>
            <p:cNvSpPr txBox="1"/>
            <p:nvPr/>
          </p:nvSpPr>
          <p:spPr>
            <a:xfrm>
              <a:off x="5731172" y="3209176"/>
              <a:ext cx="5109322" cy="4286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3801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99">
                  <a:solidFill>
                    <a:srgbClr val="D58C3C"/>
                  </a:solidFill>
                  <a:latin typeface="Arial"/>
                  <a:ea typeface="Arial"/>
                  <a:cs typeface="Arial"/>
                  <a:sym typeface="Arial"/>
                </a:rPr>
                <a:t>Measuring Model Performance</a:t>
              </a:r>
              <a:endParaRPr/>
            </a:p>
          </p:txBody>
        </p:sp>
      </p:grpSp>
      <p:graphicFrame>
        <p:nvGraphicFramePr>
          <p:cNvPr id="205" name="Google Shape;205;p7"/>
          <p:cNvGraphicFramePr/>
          <p:nvPr/>
        </p:nvGraphicFramePr>
        <p:xfrm>
          <a:off x="870593" y="383529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{93DEEA5A-799D-478D-AC8F-38184CFBB515}</a:tableStyleId>
              </a:tblPr>
              <a:tblGrid>
                <a:gridCol w="2482200"/>
                <a:gridCol w="2362175"/>
              </a:tblGrid>
              <a:tr h="876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262626"/>
                          </a:solidFill>
                        </a:rPr>
                        <a:t>Model Name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 u="none" cap="none" strike="noStrike">
                          <a:solidFill>
                            <a:srgbClr val="262626"/>
                          </a:solidFill>
                        </a:rPr>
                        <a:t>Model Type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</a:tr>
              <a:tr h="8760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Logistic Regression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 Linear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</a:tr>
              <a:tr h="13155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Gradient Boosting Classifier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Tree-ensembling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</a:tr>
              <a:tr h="13155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Catboost Classifier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Tree-ensembling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</a:tr>
              <a:tr h="13155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Neural Net 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262626"/>
                          </a:solidFill>
                        </a:rPr>
                        <a:t>Deep Learning </a:t>
                      </a:r>
                      <a:endParaRPr sz="2000" u="none" cap="none" strike="noStrike">
                        <a:solidFill>
                          <a:srgbClr val="262626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T="6350" marB="45725" marR="6350" marL="6350" anchor="ctr"/>
                </a:tc>
              </a:tr>
            </a:tbl>
          </a:graphicData>
        </a:graphic>
      </p:graphicFrame>
      <p:sp>
        <p:nvSpPr>
          <p:cNvPr id="206" name="Google Shape;206;p7"/>
          <p:cNvSpPr/>
          <p:nvPr/>
        </p:nvSpPr>
        <p:spPr>
          <a:xfrm>
            <a:off x="8534400" y="6134102"/>
            <a:ext cx="1905000" cy="1523998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rgbClr val="F79F13"/>
          </a:solidFill>
          <a:ln cap="flat" cmpd="sng" w="254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91925" y="0"/>
            <a:ext cx="1112200" cy="11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228330"/>
            <a:ext cx="10405657" cy="298912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8"/>
          <p:cNvSpPr/>
          <p:nvPr/>
        </p:nvSpPr>
        <p:spPr>
          <a:xfrm>
            <a:off x="10558057" y="1228330"/>
            <a:ext cx="7729943" cy="2989126"/>
          </a:xfrm>
          <a:custGeom>
            <a:rect b="b" l="l" r="r" t="t"/>
            <a:pathLst>
              <a:path extrusionOk="0" h="1011136" w="2614820">
                <a:moveTo>
                  <a:pt x="0" y="0"/>
                </a:moveTo>
                <a:lnTo>
                  <a:pt x="2614820" y="0"/>
                </a:lnTo>
                <a:lnTo>
                  <a:pt x="2614820" y="1011136"/>
                </a:lnTo>
                <a:lnTo>
                  <a:pt x="0" y="1011136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cxnSp>
        <p:nvCxnSpPr>
          <p:cNvPr id="214" name="Google Shape;214;p8"/>
          <p:cNvCxnSpPr/>
          <p:nvPr/>
        </p:nvCxnSpPr>
        <p:spPr>
          <a:xfrm>
            <a:off x="0" y="1008697"/>
            <a:ext cx="18288001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5" name="Google Shape;215;p8"/>
          <p:cNvCxnSpPr/>
          <p:nvPr/>
        </p:nvCxnSpPr>
        <p:spPr>
          <a:xfrm rot="-5400000">
            <a:off x="9026488" y="2722893"/>
            <a:ext cx="2989126" cy="0"/>
          </a:xfrm>
          <a:prstGeom prst="straightConnector1">
            <a:avLst/>
          </a:prstGeom>
          <a:noFill/>
          <a:ln cap="flat" cmpd="sng" w="152400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6" name="Google Shape;216;p8"/>
          <p:cNvSpPr/>
          <p:nvPr/>
        </p:nvSpPr>
        <p:spPr>
          <a:xfrm>
            <a:off x="-92949" y="5143500"/>
            <a:ext cx="3592812" cy="1867662"/>
          </a:xfrm>
          <a:custGeom>
            <a:rect b="b" l="l" r="r" t="t"/>
            <a:pathLst>
              <a:path extrusionOk="0" h="631777" w="1215346">
                <a:moveTo>
                  <a:pt x="0" y="0"/>
                </a:moveTo>
                <a:lnTo>
                  <a:pt x="1215346" y="0"/>
                </a:lnTo>
                <a:lnTo>
                  <a:pt x="1215346" y="631777"/>
                </a:lnTo>
                <a:lnTo>
                  <a:pt x="0" y="631777"/>
                </a:lnTo>
                <a:close/>
              </a:path>
            </a:pathLst>
          </a:custGeom>
          <a:solidFill>
            <a:srgbClr val="F79F13"/>
          </a:solidFill>
          <a:ln>
            <a:noFill/>
          </a:ln>
        </p:spPr>
      </p:sp>
      <p:cxnSp>
        <p:nvCxnSpPr>
          <p:cNvPr id="217" name="Google Shape;217;p8"/>
          <p:cNvCxnSpPr/>
          <p:nvPr/>
        </p:nvCxnSpPr>
        <p:spPr>
          <a:xfrm>
            <a:off x="0" y="10172700"/>
            <a:ext cx="18288001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8"/>
          <p:cNvSpPr txBox="1"/>
          <p:nvPr/>
        </p:nvSpPr>
        <p:spPr>
          <a:xfrm>
            <a:off x="1121649" y="324764"/>
            <a:ext cx="2810198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June 2021</a:t>
            </a:r>
            <a:endParaRPr/>
          </a:p>
        </p:txBody>
      </p:sp>
      <p:sp>
        <p:nvSpPr>
          <p:cNvPr id="219" name="Google Shape;219;p8"/>
          <p:cNvSpPr txBox="1"/>
          <p:nvPr/>
        </p:nvSpPr>
        <p:spPr>
          <a:xfrm>
            <a:off x="291043" y="7292184"/>
            <a:ext cx="6417640" cy="908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</p:txBody>
      </p:sp>
      <p:sp>
        <p:nvSpPr>
          <p:cNvPr id="220" name="Google Shape;220;p8"/>
          <p:cNvSpPr txBox="1"/>
          <p:nvPr/>
        </p:nvSpPr>
        <p:spPr>
          <a:xfrm>
            <a:off x="11586757" y="2283600"/>
            <a:ext cx="5672543" cy="866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8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Tree-ensembling methods largely outperform linear models</a:t>
            </a:r>
            <a:endParaRPr/>
          </a:p>
        </p:txBody>
      </p:sp>
      <p:graphicFrame>
        <p:nvGraphicFramePr>
          <p:cNvPr id="221" name="Google Shape;221;p8"/>
          <p:cNvGraphicFramePr/>
          <p:nvPr/>
        </p:nvGraphicFramePr>
        <p:xfrm>
          <a:off x="3729464" y="514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{93DEEA5A-799D-478D-AC8F-38184CFBB515}</a:tableStyleId>
              </a:tblPr>
              <a:tblGrid>
                <a:gridCol w="1872700"/>
                <a:gridCol w="1995500"/>
              </a:tblGrid>
              <a:tr h="8036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262626"/>
                          </a:solidFill>
                        </a:rPr>
                        <a:t>Model Name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262626"/>
                          </a:solidFill>
                        </a:rPr>
                        <a:t>2018 AUC Score 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597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Catboost Classifier 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0.841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597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Neural Net 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0.816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1090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Gradient Boosting Classifier 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0.766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  <a:tr h="5976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Logistic Regression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262626"/>
                          </a:solidFill>
                        </a:rPr>
                        <a:t>0.563</a:t>
                      </a:r>
                      <a:endParaRPr sz="2000" u="none" cap="none" strike="noStrike">
                        <a:solidFill>
                          <a:srgbClr val="262626"/>
                        </a:solidFill>
                      </a:endParaRPr>
                    </a:p>
                  </a:txBody>
                  <a:tcPr marT="6350" marB="45725" marR="6350" marL="6350" anchor="ctr"/>
                </a:tc>
              </a:tr>
            </a:tbl>
          </a:graphicData>
        </a:graphic>
      </p:graphicFrame>
      <p:pic>
        <p:nvPicPr>
          <p:cNvPr id="222" name="Google Shape;222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97651" y="4581513"/>
            <a:ext cx="10506468" cy="4605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"/>
          <p:cNvSpPr/>
          <p:nvPr/>
        </p:nvSpPr>
        <p:spPr>
          <a:xfrm>
            <a:off x="0" y="0"/>
            <a:ext cx="18288000" cy="2761368"/>
          </a:xfrm>
          <a:custGeom>
            <a:rect b="b" l="l" r="r" t="t"/>
            <a:pathLst>
              <a:path extrusionOk="0" h="934092" w="6186311">
                <a:moveTo>
                  <a:pt x="0" y="0"/>
                </a:moveTo>
                <a:lnTo>
                  <a:pt x="6186311" y="0"/>
                </a:lnTo>
                <a:lnTo>
                  <a:pt x="6186311" y="934092"/>
                </a:lnTo>
                <a:lnTo>
                  <a:pt x="0" y="934092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</p:sp>
      <p:pic>
        <p:nvPicPr>
          <p:cNvPr id="228" name="Google Shape;228;p9"/>
          <p:cNvPicPr preferRelativeResize="0"/>
          <p:nvPr/>
        </p:nvPicPr>
        <p:blipFill rotWithShape="1">
          <a:blip r:embed="rId3">
            <a:alphaModFix amt="26000"/>
          </a:blip>
          <a:srcRect b="0" l="0" r="0" t="0"/>
          <a:stretch/>
        </p:blipFill>
        <p:spPr>
          <a:xfrm>
            <a:off x="0" y="22225"/>
            <a:ext cx="18288000" cy="273914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9"/>
          <p:cNvSpPr txBox="1"/>
          <p:nvPr/>
        </p:nvSpPr>
        <p:spPr>
          <a:xfrm>
            <a:off x="954383" y="1155383"/>
            <a:ext cx="8115300" cy="10439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9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Visualizing Results</a:t>
            </a:r>
            <a:endParaRPr/>
          </a:p>
        </p:txBody>
      </p:sp>
      <p:sp>
        <p:nvSpPr>
          <p:cNvPr id="230" name="Google Shape;230;p9"/>
          <p:cNvSpPr txBox="1"/>
          <p:nvPr/>
        </p:nvSpPr>
        <p:spPr>
          <a:xfrm>
            <a:off x="9069683" y="1155383"/>
            <a:ext cx="5752876" cy="1026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59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Sinc</a:t>
            </a:r>
            <a:r>
              <a:rPr lang="en-US" sz="1999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e false positives are more harmful than false negatives, precision score is the most important metric to track</a:t>
            </a:r>
            <a:endParaRPr/>
          </a:p>
        </p:txBody>
      </p:sp>
      <p:sp>
        <p:nvSpPr>
          <p:cNvPr id="231" name="Google Shape;231;p9"/>
          <p:cNvSpPr txBox="1"/>
          <p:nvPr/>
        </p:nvSpPr>
        <p:spPr>
          <a:xfrm>
            <a:off x="14822559" y="1482408"/>
            <a:ext cx="2747614" cy="3625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8F7F7"/>
                </a:solidFill>
                <a:latin typeface="Arial"/>
                <a:ea typeface="Arial"/>
                <a:cs typeface="Arial"/>
                <a:sym typeface="Arial"/>
              </a:rPr>
              <a:t>June 2021</a:t>
            </a:r>
            <a:endParaRPr/>
          </a:p>
        </p:txBody>
      </p:sp>
      <p:cxnSp>
        <p:nvCxnSpPr>
          <p:cNvPr id="232" name="Google Shape;232;p9"/>
          <p:cNvCxnSpPr/>
          <p:nvPr/>
        </p:nvCxnSpPr>
        <p:spPr>
          <a:xfrm rot="-5400000">
            <a:off x="13709577" y="1364809"/>
            <a:ext cx="2739143" cy="0"/>
          </a:xfrm>
          <a:prstGeom prst="straightConnector1">
            <a:avLst/>
          </a:prstGeom>
          <a:noFill/>
          <a:ln cap="flat" cmpd="sng" w="9525">
            <a:solidFill>
              <a:srgbClr val="F8F7F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3" name="Google Shape;233;p9"/>
          <p:cNvCxnSpPr/>
          <p:nvPr/>
        </p:nvCxnSpPr>
        <p:spPr>
          <a:xfrm rot="-5400000">
            <a:off x="-1228482" y="1380882"/>
            <a:ext cx="2761764" cy="0"/>
          </a:xfrm>
          <a:prstGeom prst="straightConnector1">
            <a:avLst/>
          </a:prstGeom>
          <a:noFill/>
          <a:ln cap="flat" cmpd="sng" w="276225">
            <a:solidFill>
              <a:srgbClr val="F79F1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4" name="Google Shape;23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15600" y="3430367"/>
            <a:ext cx="7467600" cy="61969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ge13image10434992" id="235" name="Google Shape;23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2400" y="3291841"/>
            <a:ext cx="10210800" cy="6335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